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charts/chart10.xml" ContentType="application/vnd.openxmlformats-officedocument.drawingml.chart+xml"/>
  <Override PartName="/ppt/notesSlides/notesSlide18.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charts/chart18.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harts/chart19.xml" ContentType="application/vnd.openxmlformats-officedocument.drawingml.chart+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sldIdLst>
    <p:sldId id="256" r:id="rId2"/>
    <p:sldId id="257" r:id="rId3"/>
    <p:sldId id="258" r:id="rId4"/>
    <p:sldId id="272" r:id="rId5"/>
    <p:sldId id="259" r:id="rId6"/>
    <p:sldId id="260" r:id="rId7"/>
    <p:sldId id="271" r:id="rId8"/>
    <p:sldId id="261" r:id="rId9"/>
    <p:sldId id="262" r:id="rId10"/>
    <p:sldId id="263" r:id="rId11"/>
    <p:sldId id="264" r:id="rId12"/>
    <p:sldId id="265" r:id="rId13"/>
    <p:sldId id="266" r:id="rId14"/>
    <p:sldId id="267" r:id="rId15"/>
    <p:sldId id="268" r:id="rId16"/>
    <p:sldId id="269" r:id="rId17"/>
    <p:sldId id="273"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9" autoAdjust="0"/>
  </p:normalViewPr>
  <p:slideViewPr>
    <p:cSldViewPr>
      <p:cViewPr>
        <p:scale>
          <a:sx n="97" d="100"/>
          <a:sy n="97" d="100"/>
        </p:scale>
        <p:origin x="-3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Kevin\Desktop\TAG%20AUDIT%20EXTERNALLY%20REFERRED%20TESTS\Data%20analysis%20parts%201,%203,%204.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Kevin\Desktop\TAG%20AUDIT%20EXTERNALLY%20REFERRED%20TESTS\Data%20analysis%20parts%201,%203,%204.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Kevin\Desktop\TAG%20AUDIT%20EXTERNALLY%20REFERRED%20TESTS\Data%20analysis%20parts%201,%203,%204.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wexham2\users\DGrenshaw\My%20Documents\Thames%20Audit%20Group\Sendaways%20Audit\UPDATED%20Data%20analysis%20parts%201,%203,%20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GB" sz="2000" b="1" u="none"/>
              <a:t>Total number of referral tests</a:t>
            </a:r>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5"/>
            </a:solidFill>
            <a:ln>
              <a:noFill/>
            </a:ln>
            <a:effectLst/>
            <a:sp3d/>
          </c:spPr>
          <c:invertIfNegative val="0"/>
          <c:dLbls>
            <c:showLegendKey val="0"/>
            <c:showVal val="1"/>
            <c:showCatName val="0"/>
            <c:showSerName val="0"/>
            <c:showPercent val="0"/>
            <c:showBubbleSize val="0"/>
            <c:showLeaderLines val="0"/>
          </c:dLbls>
          <c:cat>
            <c:strRef>
              <c:f>'Part 3'!$A$5:$A$15</c:f>
              <c:strCache>
                <c:ptCount val="11"/>
                <c:pt idx="0">
                  <c:v>≤50</c:v>
                </c:pt>
                <c:pt idx="1">
                  <c:v>51-100</c:v>
                </c:pt>
                <c:pt idx="2">
                  <c:v>101-150</c:v>
                </c:pt>
                <c:pt idx="3">
                  <c:v>151-200</c:v>
                </c:pt>
                <c:pt idx="4">
                  <c:v>201-250</c:v>
                </c:pt>
                <c:pt idx="5">
                  <c:v>251-300</c:v>
                </c:pt>
                <c:pt idx="6">
                  <c:v>301-350</c:v>
                </c:pt>
                <c:pt idx="7">
                  <c:v>351-400</c:v>
                </c:pt>
                <c:pt idx="8">
                  <c:v>401-450</c:v>
                </c:pt>
                <c:pt idx="9">
                  <c:v>451-500</c:v>
                </c:pt>
                <c:pt idx="10">
                  <c:v>&gt;500</c:v>
                </c:pt>
              </c:strCache>
            </c:strRef>
          </c:cat>
          <c:val>
            <c:numRef>
              <c:f>'Part 3'!$B$5:$B$15</c:f>
              <c:numCache>
                <c:formatCode>General</c:formatCode>
                <c:ptCount val="11"/>
                <c:pt idx="1">
                  <c:v>1</c:v>
                </c:pt>
                <c:pt idx="2">
                  <c:v>6</c:v>
                </c:pt>
                <c:pt idx="3">
                  <c:v>3</c:v>
                </c:pt>
                <c:pt idx="4">
                  <c:v>6</c:v>
                </c:pt>
                <c:pt idx="5">
                  <c:v>1</c:v>
                </c:pt>
                <c:pt idx="6">
                  <c:v>1</c:v>
                </c:pt>
                <c:pt idx="10">
                  <c:v>1</c:v>
                </c:pt>
              </c:numCache>
            </c:numRef>
          </c:val>
        </c:ser>
        <c:dLbls>
          <c:showLegendKey val="0"/>
          <c:showVal val="0"/>
          <c:showCatName val="0"/>
          <c:showSerName val="0"/>
          <c:showPercent val="0"/>
          <c:showBubbleSize val="0"/>
        </c:dLbls>
        <c:gapWidth val="150"/>
        <c:shape val="box"/>
        <c:axId val="61157760"/>
        <c:axId val="61159296"/>
        <c:axId val="0"/>
      </c:bar3DChart>
      <c:catAx>
        <c:axId val="61157760"/>
        <c:scaling>
          <c:orientation val="minMax"/>
        </c:scaling>
        <c:delete val="0"/>
        <c:axPos val="b"/>
        <c:numFmt formatCode="General" sourceLinked="1"/>
        <c:majorTickMark val="none"/>
        <c:minorTickMark val="none"/>
        <c:tickLblPos val="nextTo"/>
        <c:spPr>
          <a:noFill/>
          <a:ln>
            <a:noFill/>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1159296"/>
        <c:crosses val="autoZero"/>
        <c:auto val="1"/>
        <c:lblAlgn val="ctr"/>
        <c:lblOffset val="100"/>
        <c:noMultiLvlLbl val="0"/>
      </c:catAx>
      <c:valAx>
        <c:axId val="611592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GB" sz="2400"/>
                  <a:t>Number of labs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157760"/>
        <c:crosses val="autoZero"/>
        <c:crossBetween val="between"/>
      </c:valAx>
      <c:spPr>
        <a:noFill/>
        <a:ln>
          <a:noFill/>
        </a:ln>
        <a:effectLst/>
      </c:spPr>
    </c:plotArea>
    <c:plotVisOnly val="1"/>
    <c:dispBlanksAs val="gap"/>
    <c:showDLblsOverMax val="0"/>
  </c:chart>
  <c:spPr>
    <a:noFill/>
    <a:ln>
      <a:noFill/>
    </a:ln>
    <a:effectLst/>
  </c:spPr>
  <c:txPr>
    <a:bodyPr/>
    <a:lstStyle/>
    <a:p>
      <a:pPr>
        <a:defRPr sz="1400" baseline="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cat>
            <c:strRef>
              <c:f>'Part 4'!$A$12:$A$17</c:f>
              <c:strCache>
                <c:ptCount val="6"/>
                <c:pt idx="0">
                  <c:v>Biochemistry and Immunology</c:v>
                </c:pt>
                <c:pt idx="1">
                  <c:v>Biochemistry and Genetics</c:v>
                </c:pt>
                <c:pt idx="2">
                  <c:v>Biochemistry, Haematology, Coagulation and Genetics</c:v>
                </c:pt>
                <c:pt idx="3">
                  <c:v>Biochemistry, Immunology and Genetics</c:v>
                </c:pt>
                <c:pt idx="4">
                  <c:v>Biochemistry, Haematology, Histology and Immunology</c:v>
                </c:pt>
                <c:pt idx="5">
                  <c:v>Biochemistry, Immunology and Newborn Screening</c:v>
                </c:pt>
              </c:strCache>
            </c:strRef>
          </c:cat>
          <c:val>
            <c:numRef>
              <c:f>'Part 4'!$B$12:$B$17</c:f>
              <c:numCache>
                <c:formatCode>General</c:formatCode>
                <c:ptCount val="6"/>
                <c:pt idx="0">
                  <c:v>3</c:v>
                </c:pt>
                <c:pt idx="1">
                  <c:v>2</c:v>
                </c:pt>
                <c:pt idx="2">
                  <c:v>2</c:v>
                </c:pt>
                <c:pt idx="3">
                  <c:v>2</c:v>
                </c:pt>
                <c:pt idx="4">
                  <c:v>1</c:v>
                </c:pt>
                <c:pt idx="5">
                  <c:v>1</c:v>
                </c:pt>
              </c:numCache>
            </c:numRef>
          </c:val>
        </c:ser>
        <c:dLbls>
          <c:showLegendKey val="0"/>
          <c:showVal val="0"/>
          <c:showCatName val="0"/>
          <c:showSerName val="0"/>
          <c:showPercent val="0"/>
          <c:showBubbleSize val="0"/>
        </c:dLbls>
        <c:gapWidth val="150"/>
        <c:shape val="box"/>
        <c:axId val="64633088"/>
        <c:axId val="64647168"/>
        <c:axId val="0"/>
      </c:bar3DChart>
      <c:catAx>
        <c:axId val="64633088"/>
        <c:scaling>
          <c:orientation val="minMax"/>
        </c:scaling>
        <c:delete val="0"/>
        <c:axPos val="b"/>
        <c:majorTickMark val="out"/>
        <c:minorTickMark val="none"/>
        <c:tickLblPos val="nextTo"/>
        <c:txPr>
          <a:bodyPr/>
          <a:lstStyle/>
          <a:p>
            <a:pPr>
              <a:defRPr sz="1400"/>
            </a:pPr>
            <a:endParaRPr lang="en-US"/>
          </a:p>
        </c:txPr>
        <c:crossAx val="64647168"/>
        <c:crosses val="autoZero"/>
        <c:auto val="1"/>
        <c:lblAlgn val="ctr"/>
        <c:lblOffset val="100"/>
        <c:noMultiLvlLbl val="0"/>
      </c:catAx>
      <c:valAx>
        <c:axId val="64647168"/>
        <c:scaling>
          <c:orientation val="minMax"/>
        </c:scaling>
        <c:delete val="0"/>
        <c:axPos val="l"/>
        <c:majorGridlines/>
        <c:title>
          <c:tx>
            <c:rich>
              <a:bodyPr rot="-5400000" vert="horz"/>
              <a:lstStyle/>
              <a:p>
                <a:pPr>
                  <a:defRPr/>
                </a:pPr>
                <a:r>
                  <a:rPr lang="en-GB"/>
                  <a:t>Number</a:t>
                </a:r>
                <a:r>
                  <a:rPr lang="en-GB" baseline="0"/>
                  <a:t> of labs</a:t>
                </a:r>
                <a:endParaRPr lang="en-GB"/>
              </a:p>
            </c:rich>
          </c:tx>
          <c:layout/>
          <c:overlay val="0"/>
        </c:title>
        <c:numFmt formatCode="General" sourceLinked="1"/>
        <c:majorTickMark val="out"/>
        <c:minorTickMark val="none"/>
        <c:tickLblPos val="nextTo"/>
        <c:crossAx val="64633088"/>
        <c:crosses val="autoZero"/>
        <c:crossBetween val="between"/>
        <c:majorUnit val="1"/>
      </c:valAx>
    </c:plotArea>
    <c:plotVisOnly val="1"/>
    <c:dispBlanksAs val="gap"/>
    <c:showDLblsOverMax val="0"/>
  </c:chart>
  <c:txPr>
    <a:bodyPr/>
    <a:lstStyle/>
    <a:p>
      <a:pPr>
        <a:defRPr sz="16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dLbls>
            <c:showLegendKey val="0"/>
            <c:showVal val="1"/>
            <c:showCatName val="0"/>
            <c:showSerName val="0"/>
            <c:showPercent val="0"/>
            <c:showBubbleSize val="0"/>
            <c:showLeaderLines val="0"/>
          </c:dLbls>
          <c:cat>
            <c:strRef>
              <c:f>'Part 4'!$A$20:$A$23</c:f>
              <c:strCache>
                <c:ptCount val="4"/>
                <c:pt idx="0">
                  <c:v>Yes</c:v>
                </c:pt>
                <c:pt idx="1">
                  <c:v>No</c:v>
                </c:pt>
                <c:pt idx="2">
                  <c:v>Other</c:v>
                </c:pt>
                <c:pt idx="3">
                  <c:v>Not applicable</c:v>
                </c:pt>
              </c:strCache>
            </c:strRef>
          </c:cat>
          <c:val>
            <c:numRef>
              <c:f>'Part 4'!$B$20:$B$23</c:f>
              <c:numCache>
                <c:formatCode>General</c:formatCode>
                <c:ptCount val="4"/>
                <c:pt idx="0">
                  <c:v>2</c:v>
                </c:pt>
                <c:pt idx="1">
                  <c:v>4</c:v>
                </c:pt>
                <c:pt idx="2">
                  <c:v>4</c:v>
                </c:pt>
                <c:pt idx="3">
                  <c:v>6</c:v>
                </c:pt>
              </c:numCache>
            </c:numRef>
          </c:val>
        </c:ser>
        <c:dLbls>
          <c:showLegendKey val="0"/>
          <c:showVal val="0"/>
          <c:showCatName val="0"/>
          <c:showSerName val="0"/>
          <c:showPercent val="0"/>
          <c:showBubbleSize val="0"/>
        </c:dLbls>
        <c:gapWidth val="150"/>
        <c:shape val="box"/>
        <c:axId val="64678528"/>
        <c:axId val="65089920"/>
        <c:axId val="0"/>
      </c:bar3DChart>
      <c:catAx>
        <c:axId val="64678528"/>
        <c:scaling>
          <c:orientation val="minMax"/>
        </c:scaling>
        <c:delete val="0"/>
        <c:axPos val="b"/>
        <c:majorTickMark val="out"/>
        <c:minorTickMark val="none"/>
        <c:tickLblPos val="nextTo"/>
        <c:crossAx val="65089920"/>
        <c:crosses val="autoZero"/>
        <c:auto val="1"/>
        <c:lblAlgn val="ctr"/>
        <c:lblOffset val="100"/>
        <c:noMultiLvlLbl val="0"/>
      </c:catAx>
      <c:valAx>
        <c:axId val="65089920"/>
        <c:scaling>
          <c:orientation val="minMax"/>
        </c:scaling>
        <c:delete val="0"/>
        <c:axPos val="l"/>
        <c:majorGridlines/>
        <c:title>
          <c:tx>
            <c:rich>
              <a:bodyPr rot="-5400000" vert="horz"/>
              <a:lstStyle/>
              <a:p>
                <a:pPr>
                  <a:defRPr/>
                </a:pPr>
                <a:r>
                  <a:rPr lang="en-GB"/>
                  <a:t>Number</a:t>
                </a:r>
                <a:r>
                  <a:rPr lang="en-GB" baseline="0"/>
                  <a:t> of labs</a:t>
                </a:r>
                <a:endParaRPr lang="en-GB"/>
              </a:p>
            </c:rich>
          </c:tx>
          <c:layout/>
          <c:overlay val="0"/>
        </c:title>
        <c:numFmt formatCode="General" sourceLinked="1"/>
        <c:majorTickMark val="out"/>
        <c:minorTickMark val="none"/>
        <c:tickLblPos val="nextTo"/>
        <c:crossAx val="64678528"/>
        <c:crosses val="autoZero"/>
        <c:crossBetween val="between"/>
      </c:valAx>
    </c:plotArea>
    <c:plotVisOnly val="1"/>
    <c:dispBlanksAs val="gap"/>
    <c:showDLblsOverMax val="0"/>
  </c:chart>
  <c:txPr>
    <a:bodyPr/>
    <a:lstStyle/>
    <a:p>
      <a:pPr>
        <a:defRPr sz="20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dLbls>
            <c:dLbl>
              <c:idx val="0"/>
              <c:layout>
                <c:manualLayout>
                  <c:x val="0"/>
                  <c:y val="-1.2533849205951035E-2"/>
                </c:manualLayout>
              </c:layout>
              <c:showLegendKey val="0"/>
              <c:showVal val="1"/>
              <c:showCatName val="0"/>
              <c:showSerName val="0"/>
              <c:showPercent val="0"/>
              <c:showBubbleSize val="0"/>
            </c:dLbl>
            <c:txPr>
              <a:bodyPr/>
              <a:lstStyle/>
              <a:p>
                <a:pPr>
                  <a:defRPr sz="2000"/>
                </a:pPr>
                <a:endParaRPr lang="en-US"/>
              </a:p>
            </c:txPr>
            <c:showLegendKey val="0"/>
            <c:showVal val="1"/>
            <c:showCatName val="0"/>
            <c:showSerName val="0"/>
            <c:showPercent val="0"/>
            <c:showBubbleSize val="0"/>
            <c:showLeaderLines val="0"/>
          </c:dLbls>
          <c:cat>
            <c:strRef>
              <c:f>'Part 4'!$A$44:$A$48</c:f>
              <c:strCache>
                <c:ptCount val="5"/>
                <c:pt idx="0">
                  <c:v>Post</c:v>
                </c:pt>
                <c:pt idx="1">
                  <c:v>Inter-hospital transport</c:v>
                </c:pt>
                <c:pt idx="2">
                  <c:v>Taxi</c:v>
                </c:pt>
                <c:pt idx="3">
                  <c:v>Courier-designated</c:v>
                </c:pt>
                <c:pt idx="4">
                  <c:v>Courier-ad hoc</c:v>
                </c:pt>
              </c:strCache>
            </c:strRef>
          </c:cat>
          <c:val>
            <c:numRef>
              <c:f>'Part 4'!$B$44:$B$48</c:f>
              <c:numCache>
                <c:formatCode>General</c:formatCode>
                <c:ptCount val="5"/>
                <c:pt idx="0">
                  <c:v>19</c:v>
                </c:pt>
                <c:pt idx="1">
                  <c:v>13</c:v>
                </c:pt>
                <c:pt idx="2">
                  <c:v>9</c:v>
                </c:pt>
                <c:pt idx="3">
                  <c:v>17</c:v>
                </c:pt>
                <c:pt idx="4">
                  <c:v>13</c:v>
                </c:pt>
              </c:numCache>
            </c:numRef>
          </c:val>
        </c:ser>
        <c:dLbls>
          <c:showLegendKey val="0"/>
          <c:showVal val="0"/>
          <c:showCatName val="0"/>
          <c:showSerName val="0"/>
          <c:showPercent val="0"/>
          <c:showBubbleSize val="0"/>
        </c:dLbls>
        <c:gapWidth val="150"/>
        <c:shape val="box"/>
        <c:axId val="80104064"/>
        <c:axId val="80114048"/>
        <c:axId val="0"/>
      </c:bar3DChart>
      <c:catAx>
        <c:axId val="80104064"/>
        <c:scaling>
          <c:orientation val="minMax"/>
        </c:scaling>
        <c:delete val="0"/>
        <c:axPos val="b"/>
        <c:majorTickMark val="out"/>
        <c:minorTickMark val="none"/>
        <c:tickLblPos val="nextTo"/>
        <c:txPr>
          <a:bodyPr/>
          <a:lstStyle/>
          <a:p>
            <a:pPr>
              <a:defRPr sz="1600"/>
            </a:pPr>
            <a:endParaRPr lang="en-US"/>
          </a:p>
        </c:txPr>
        <c:crossAx val="80114048"/>
        <c:crosses val="autoZero"/>
        <c:auto val="1"/>
        <c:lblAlgn val="ctr"/>
        <c:lblOffset val="100"/>
        <c:noMultiLvlLbl val="0"/>
      </c:catAx>
      <c:valAx>
        <c:axId val="80114048"/>
        <c:scaling>
          <c:orientation val="minMax"/>
        </c:scaling>
        <c:delete val="0"/>
        <c:axPos val="l"/>
        <c:majorGridlines/>
        <c:title>
          <c:tx>
            <c:rich>
              <a:bodyPr rot="-5400000" vert="horz"/>
              <a:lstStyle/>
              <a:p>
                <a:pPr>
                  <a:defRPr sz="2000"/>
                </a:pPr>
                <a:r>
                  <a:rPr lang="en-GB" sz="2000"/>
                  <a:t>Number</a:t>
                </a:r>
                <a:r>
                  <a:rPr lang="en-GB" sz="2000" baseline="0"/>
                  <a:t> of labs</a:t>
                </a:r>
                <a:endParaRPr lang="en-GB" sz="2000"/>
              </a:p>
            </c:rich>
          </c:tx>
          <c:layout/>
          <c:overlay val="0"/>
        </c:title>
        <c:numFmt formatCode="General" sourceLinked="1"/>
        <c:majorTickMark val="out"/>
        <c:minorTickMark val="none"/>
        <c:tickLblPos val="nextTo"/>
        <c:txPr>
          <a:bodyPr/>
          <a:lstStyle/>
          <a:p>
            <a:pPr>
              <a:defRPr sz="2000"/>
            </a:pPr>
            <a:endParaRPr lang="en-US"/>
          </a:p>
        </c:txPr>
        <c:crossAx val="80104064"/>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4027840879403852"/>
          <c:y val="8.0565050063881788E-2"/>
          <c:w val="0.81133070948149677"/>
          <c:h val="0.65321214309521169"/>
        </c:manualLayout>
      </c:layout>
      <c:bar3DChart>
        <c:barDir val="col"/>
        <c:grouping val="clustered"/>
        <c:varyColors val="0"/>
        <c:ser>
          <c:idx val="0"/>
          <c:order val="0"/>
          <c:spPr>
            <a:solidFill>
              <a:srgbClr val="0070C0"/>
            </a:solidFill>
          </c:spPr>
          <c:invertIfNegative val="0"/>
          <c:dLbls>
            <c:dLbl>
              <c:idx val="3"/>
              <c:layout>
                <c:manualLayout>
                  <c:x val="1.5821846506660873E-2"/>
                  <c:y val="-2.7557701922008664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'Part 4'!$A$53:$A$56</c:f>
              <c:strCache>
                <c:ptCount val="4"/>
                <c:pt idx="0">
                  <c:v>Using ice packs</c:v>
                </c:pt>
                <c:pt idx="1">
                  <c:v>Using dry ice</c:v>
                </c:pt>
                <c:pt idx="2">
                  <c:v>Using specialist frozen transport</c:v>
                </c:pt>
                <c:pt idx="3">
                  <c:v>Other</c:v>
                </c:pt>
              </c:strCache>
            </c:strRef>
          </c:cat>
          <c:val>
            <c:numRef>
              <c:f>'Part 4'!$B$53:$B$56</c:f>
              <c:numCache>
                <c:formatCode>General</c:formatCode>
                <c:ptCount val="4"/>
                <c:pt idx="0">
                  <c:v>10</c:v>
                </c:pt>
                <c:pt idx="1">
                  <c:v>12</c:v>
                </c:pt>
                <c:pt idx="2">
                  <c:v>3</c:v>
                </c:pt>
                <c:pt idx="3">
                  <c:v>1</c:v>
                </c:pt>
              </c:numCache>
            </c:numRef>
          </c:val>
        </c:ser>
        <c:dLbls>
          <c:showLegendKey val="0"/>
          <c:showVal val="0"/>
          <c:showCatName val="0"/>
          <c:showSerName val="0"/>
          <c:showPercent val="0"/>
          <c:showBubbleSize val="0"/>
        </c:dLbls>
        <c:gapWidth val="150"/>
        <c:shape val="box"/>
        <c:axId val="80227328"/>
        <c:axId val="80229120"/>
        <c:axId val="0"/>
      </c:bar3DChart>
      <c:catAx>
        <c:axId val="80227328"/>
        <c:scaling>
          <c:orientation val="minMax"/>
        </c:scaling>
        <c:delete val="0"/>
        <c:axPos val="b"/>
        <c:majorTickMark val="out"/>
        <c:minorTickMark val="none"/>
        <c:tickLblPos val="nextTo"/>
        <c:txPr>
          <a:bodyPr/>
          <a:lstStyle/>
          <a:p>
            <a:pPr>
              <a:defRPr sz="1600"/>
            </a:pPr>
            <a:endParaRPr lang="en-US"/>
          </a:p>
        </c:txPr>
        <c:crossAx val="80229120"/>
        <c:crosses val="autoZero"/>
        <c:auto val="1"/>
        <c:lblAlgn val="ctr"/>
        <c:lblOffset val="100"/>
        <c:noMultiLvlLbl val="0"/>
      </c:catAx>
      <c:valAx>
        <c:axId val="80229120"/>
        <c:scaling>
          <c:orientation val="minMax"/>
        </c:scaling>
        <c:delete val="0"/>
        <c:axPos val="l"/>
        <c:majorGridlines/>
        <c:title>
          <c:tx>
            <c:rich>
              <a:bodyPr rot="-5400000" vert="horz"/>
              <a:lstStyle/>
              <a:p>
                <a:pPr>
                  <a:defRPr/>
                </a:pPr>
                <a:r>
                  <a:rPr lang="en-GB"/>
                  <a:t>Number of labs</a:t>
                </a:r>
              </a:p>
            </c:rich>
          </c:tx>
          <c:layout/>
          <c:overlay val="0"/>
        </c:title>
        <c:numFmt formatCode="General" sourceLinked="1"/>
        <c:majorTickMark val="out"/>
        <c:minorTickMark val="none"/>
        <c:tickLblPos val="nextTo"/>
        <c:crossAx val="80227328"/>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dLbls>
            <c:txPr>
              <a:bodyPr/>
              <a:lstStyle/>
              <a:p>
                <a:pPr>
                  <a:defRPr sz="2000"/>
                </a:pPr>
                <a:endParaRPr lang="en-US"/>
              </a:p>
            </c:txPr>
            <c:showLegendKey val="0"/>
            <c:showVal val="1"/>
            <c:showCatName val="0"/>
            <c:showSerName val="0"/>
            <c:showPercent val="0"/>
            <c:showBubbleSize val="0"/>
            <c:showLeaderLines val="0"/>
          </c:dLbls>
          <c:cat>
            <c:strRef>
              <c:f>'Part 4'!$A$60:$A$64</c:f>
              <c:strCache>
                <c:ptCount val="5"/>
                <c:pt idx="0">
                  <c:v>Daily</c:v>
                </c:pt>
                <c:pt idx="1">
                  <c:v>Twice a week</c:v>
                </c:pt>
                <c:pt idx="2">
                  <c:v>Weekly</c:v>
                </c:pt>
                <c:pt idx="3">
                  <c:v>At least once a week and more frequently if urgent</c:v>
                </c:pt>
                <c:pt idx="4">
                  <c:v>4 days a week (Mon-Thurs)</c:v>
                </c:pt>
              </c:strCache>
            </c:strRef>
          </c:cat>
          <c:val>
            <c:numRef>
              <c:f>'Part 4'!$B$60:$B$64</c:f>
              <c:numCache>
                <c:formatCode>General</c:formatCode>
                <c:ptCount val="5"/>
                <c:pt idx="0">
                  <c:v>8</c:v>
                </c:pt>
                <c:pt idx="1">
                  <c:v>3</c:v>
                </c:pt>
                <c:pt idx="2">
                  <c:v>6</c:v>
                </c:pt>
                <c:pt idx="3">
                  <c:v>1</c:v>
                </c:pt>
                <c:pt idx="4">
                  <c:v>1</c:v>
                </c:pt>
              </c:numCache>
            </c:numRef>
          </c:val>
        </c:ser>
        <c:dLbls>
          <c:showLegendKey val="0"/>
          <c:showVal val="0"/>
          <c:showCatName val="0"/>
          <c:showSerName val="0"/>
          <c:showPercent val="0"/>
          <c:showBubbleSize val="0"/>
        </c:dLbls>
        <c:gapWidth val="150"/>
        <c:shape val="box"/>
        <c:axId val="82518400"/>
        <c:axId val="82519936"/>
        <c:axId val="0"/>
      </c:bar3DChart>
      <c:catAx>
        <c:axId val="82518400"/>
        <c:scaling>
          <c:orientation val="minMax"/>
        </c:scaling>
        <c:delete val="0"/>
        <c:axPos val="b"/>
        <c:majorTickMark val="out"/>
        <c:minorTickMark val="none"/>
        <c:tickLblPos val="nextTo"/>
        <c:crossAx val="82519936"/>
        <c:crosses val="autoZero"/>
        <c:auto val="1"/>
        <c:lblAlgn val="ctr"/>
        <c:lblOffset val="100"/>
        <c:noMultiLvlLbl val="0"/>
      </c:catAx>
      <c:valAx>
        <c:axId val="82519936"/>
        <c:scaling>
          <c:orientation val="minMax"/>
        </c:scaling>
        <c:delete val="0"/>
        <c:axPos val="l"/>
        <c:majorGridlines/>
        <c:title>
          <c:tx>
            <c:rich>
              <a:bodyPr rot="-5400000" vert="horz"/>
              <a:lstStyle/>
              <a:p>
                <a:pPr>
                  <a:defRPr/>
                </a:pPr>
                <a:r>
                  <a:rPr lang="en-GB" sz="2000"/>
                  <a:t>Number</a:t>
                </a:r>
                <a:r>
                  <a:rPr lang="en-GB" sz="2000" baseline="0"/>
                  <a:t> of labs</a:t>
                </a:r>
                <a:endParaRPr lang="en-GB" sz="2000"/>
              </a:p>
            </c:rich>
          </c:tx>
          <c:layout/>
          <c:overlay val="0"/>
        </c:title>
        <c:numFmt formatCode="General" sourceLinked="1"/>
        <c:majorTickMark val="out"/>
        <c:minorTickMark val="none"/>
        <c:tickLblPos val="nextTo"/>
        <c:txPr>
          <a:bodyPr/>
          <a:lstStyle/>
          <a:p>
            <a:pPr>
              <a:defRPr sz="2000"/>
            </a:pPr>
            <a:endParaRPr lang="en-US"/>
          </a:p>
        </c:txPr>
        <c:crossAx val="82518400"/>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'Q18'!$B$2</c:f>
              <c:strCache>
                <c:ptCount val="1"/>
                <c:pt idx="0">
                  <c:v>Chemical Pathologist</c:v>
                </c:pt>
              </c:strCache>
            </c:strRef>
          </c:tx>
          <c:spPr>
            <a:solidFill>
              <a:srgbClr val="0070C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'Q18'!$B$3:$B$11</c:f>
              <c:numCache>
                <c:formatCode>General</c:formatCode>
                <c:ptCount val="9"/>
                <c:pt idx="0">
                  <c:v>7</c:v>
                </c:pt>
                <c:pt idx="1">
                  <c:v>1</c:v>
                </c:pt>
                <c:pt idx="3">
                  <c:v>8</c:v>
                </c:pt>
                <c:pt idx="4">
                  <c:v>9</c:v>
                </c:pt>
                <c:pt idx="6">
                  <c:v>4</c:v>
                </c:pt>
                <c:pt idx="8">
                  <c:v>1</c:v>
                </c:pt>
              </c:numCache>
            </c:numRef>
          </c:val>
        </c:ser>
        <c:ser>
          <c:idx val="1"/>
          <c:order val="1"/>
          <c:tx>
            <c:strRef>
              <c:f>'Q18'!$C$2</c:f>
              <c:strCache>
                <c:ptCount val="1"/>
                <c:pt idx="0">
                  <c:v>Clinical Scientist</c:v>
                </c:pt>
              </c:strCache>
            </c:strRef>
          </c:tx>
          <c:spPr>
            <a:solidFill>
              <a:srgbClr val="C0000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'Q18'!$C$3:$C$11</c:f>
              <c:numCache>
                <c:formatCode>General</c:formatCode>
                <c:ptCount val="9"/>
                <c:pt idx="0">
                  <c:v>17</c:v>
                </c:pt>
                <c:pt idx="1">
                  <c:v>14</c:v>
                </c:pt>
                <c:pt idx="2">
                  <c:v>1</c:v>
                </c:pt>
                <c:pt idx="3">
                  <c:v>17</c:v>
                </c:pt>
                <c:pt idx="4">
                  <c:v>19</c:v>
                </c:pt>
                <c:pt idx="5">
                  <c:v>4</c:v>
                </c:pt>
                <c:pt idx="6">
                  <c:v>16</c:v>
                </c:pt>
                <c:pt idx="7">
                  <c:v>7</c:v>
                </c:pt>
                <c:pt idx="8">
                  <c:v>13</c:v>
                </c:pt>
              </c:numCache>
            </c:numRef>
          </c:val>
        </c:ser>
        <c:ser>
          <c:idx val="2"/>
          <c:order val="2"/>
          <c:tx>
            <c:strRef>
              <c:f>'Q18'!$D$2</c:f>
              <c:strCache>
                <c:ptCount val="1"/>
                <c:pt idx="0">
                  <c:v>Biomedical Scientist</c:v>
                </c:pt>
              </c:strCache>
            </c:strRef>
          </c:tx>
          <c:spPr>
            <a:solidFill>
              <a:srgbClr val="92D05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'Q18'!$D$3:$D$11</c:f>
              <c:numCache>
                <c:formatCode>General</c:formatCode>
                <c:ptCount val="9"/>
                <c:pt idx="0">
                  <c:v>3</c:v>
                </c:pt>
                <c:pt idx="1">
                  <c:v>9</c:v>
                </c:pt>
                <c:pt idx="2">
                  <c:v>3</c:v>
                </c:pt>
                <c:pt idx="3">
                  <c:v>8</c:v>
                </c:pt>
                <c:pt idx="4">
                  <c:v>2</c:v>
                </c:pt>
                <c:pt idx="5">
                  <c:v>7</c:v>
                </c:pt>
                <c:pt idx="6">
                  <c:v>9</c:v>
                </c:pt>
                <c:pt idx="7">
                  <c:v>6</c:v>
                </c:pt>
                <c:pt idx="8">
                  <c:v>12</c:v>
                </c:pt>
              </c:numCache>
            </c:numRef>
          </c:val>
        </c:ser>
        <c:ser>
          <c:idx val="3"/>
          <c:order val="3"/>
          <c:tx>
            <c:strRef>
              <c:f>'Q18'!$E$2</c:f>
              <c:strCache>
                <c:ptCount val="1"/>
                <c:pt idx="0">
                  <c:v>MLA</c:v>
                </c:pt>
              </c:strCache>
            </c:strRef>
          </c:tx>
          <c:spPr>
            <a:solidFill>
              <a:srgbClr val="FFFF0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'Q18'!$E$3:$E$11</c:f>
              <c:numCache>
                <c:formatCode>General</c:formatCode>
                <c:ptCount val="9"/>
                <c:pt idx="0">
                  <c:v>1</c:v>
                </c:pt>
                <c:pt idx="1">
                  <c:v>4</c:v>
                </c:pt>
                <c:pt idx="2">
                  <c:v>18</c:v>
                </c:pt>
                <c:pt idx="3">
                  <c:v>7</c:v>
                </c:pt>
                <c:pt idx="5">
                  <c:v>11</c:v>
                </c:pt>
                <c:pt idx="7">
                  <c:v>14</c:v>
                </c:pt>
                <c:pt idx="8">
                  <c:v>2</c:v>
                </c:pt>
              </c:numCache>
            </c:numRef>
          </c:val>
        </c:ser>
        <c:ser>
          <c:idx val="4"/>
          <c:order val="4"/>
          <c:tx>
            <c:strRef>
              <c:f>'Q18'!$F$2</c:f>
              <c:strCache>
                <c:ptCount val="1"/>
                <c:pt idx="0">
                  <c:v>Secretary</c:v>
                </c:pt>
              </c:strCache>
            </c:strRef>
          </c:tx>
          <c:spPr>
            <a:solidFill>
              <a:srgbClr val="7030A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'Q18'!$F$3:$F$11</c:f>
              <c:numCache>
                <c:formatCode>General</c:formatCode>
                <c:ptCount val="9"/>
                <c:pt idx="5">
                  <c:v>4</c:v>
                </c:pt>
                <c:pt idx="7">
                  <c:v>1</c:v>
                </c:pt>
              </c:numCache>
            </c:numRef>
          </c:val>
        </c:ser>
        <c:ser>
          <c:idx val="5"/>
          <c:order val="5"/>
          <c:tx>
            <c:strRef>
              <c:f>'Q18'!$G$2</c:f>
              <c:strCache>
                <c:ptCount val="1"/>
                <c:pt idx="0">
                  <c:v>Referrals Officer</c:v>
                </c:pt>
              </c:strCache>
            </c:strRef>
          </c:tx>
          <c:spPr>
            <a:solidFill>
              <a:srgbClr val="FFC000"/>
            </a:solidFill>
          </c:spPr>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'Q18'!$G$3:$G$11</c:f>
              <c:numCache>
                <c:formatCode>General</c:formatCode>
                <c:ptCount val="9"/>
                <c:pt idx="1">
                  <c:v>1</c:v>
                </c:pt>
                <c:pt idx="3">
                  <c:v>1</c:v>
                </c:pt>
                <c:pt idx="5">
                  <c:v>1</c:v>
                </c:pt>
                <c:pt idx="7">
                  <c:v>1</c:v>
                </c:pt>
                <c:pt idx="8">
                  <c:v>1</c:v>
                </c:pt>
              </c:numCache>
            </c:numRef>
          </c:val>
        </c:ser>
        <c:ser>
          <c:idx val="6"/>
          <c:order val="6"/>
          <c:tx>
            <c:strRef>
              <c:f>'Q18'!$H$2</c:f>
              <c:strCache>
                <c:ptCount val="1"/>
                <c:pt idx="0">
                  <c:v>Quality Team</c:v>
                </c:pt>
              </c:strCache>
            </c:strRef>
          </c:tx>
          <c:invertIfNegative val="0"/>
          <c:dLbls>
            <c:showLegendKey val="0"/>
            <c:showVal val="1"/>
            <c:showCatName val="0"/>
            <c:showSerName val="0"/>
            <c:showPercent val="0"/>
            <c:showBubbleSize val="0"/>
            <c:showLeaderLines val="0"/>
          </c:dLbls>
          <c:cat>
            <c:strRef>
              <c:f>'Q18'!$A$3:$A$11</c:f>
              <c:strCache>
                <c:ptCount val="9"/>
                <c:pt idx="0">
                  <c:v>Selecting referral labs/tests</c:v>
                </c:pt>
                <c:pt idx="1">
                  <c:v>Documentation</c:v>
                </c:pt>
                <c:pt idx="2">
                  <c:v>Packaging and sending samples</c:v>
                </c:pt>
                <c:pt idx="3">
                  <c:v>Responding to queries</c:v>
                </c:pt>
                <c:pt idx="4">
                  <c:v>Vetting</c:v>
                </c:pt>
                <c:pt idx="5">
                  <c:v>Entering external results</c:v>
                </c:pt>
                <c:pt idx="6">
                  <c:v>Authorising external results</c:v>
                </c:pt>
                <c:pt idx="7">
                  <c:v>Chasing outstanding results</c:v>
                </c:pt>
                <c:pt idx="8">
                  <c:v>Review and audit of section</c:v>
                </c:pt>
              </c:strCache>
            </c:strRef>
          </c:cat>
          <c:val>
            <c:numRef>
              <c:f>'Q18'!$H$3:$H$11</c:f>
              <c:numCache>
                <c:formatCode>General</c:formatCode>
                <c:ptCount val="9"/>
                <c:pt idx="1">
                  <c:v>1</c:v>
                </c:pt>
                <c:pt idx="5">
                  <c:v>1</c:v>
                </c:pt>
                <c:pt idx="6">
                  <c:v>1</c:v>
                </c:pt>
                <c:pt idx="7">
                  <c:v>1</c:v>
                </c:pt>
                <c:pt idx="8">
                  <c:v>2</c:v>
                </c:pt>
              </c:numCache>
            </c:numRef>
          </c:val>
        </c:ser>
        <c:dLbls>
          <c:showLegendKey val="0"/>
          <c:showVal val="0"/>
          <c:showCatName val="0"/>
          <c:showSerName val="0"/>
          <c:showPercent val="0"/>
          <c:showBubbleSize val="0"/>
        </c:dLbls>
        <c:gapWidth val="150"/>
        <c:shape val="box"/>
        <c:axId val="64882176"/>
        <c:axId val="64883712"/>
        <c:axId val="0"/>
      </c:bar3DChart>
      <c:catAx>
        <c:axId val="64882176"/>
        <c:scaling>
          <c:orientation val="minMax"/>
        </c:scaling>
        <c:delete val="0"/>
        <c:axPos val="b"/>
        <c:numFmt formatCode="General" sourceLinked="1"/>
        <c:majorTickMark val="out"/>
        <c:minorTickMark val="none"/>
        <c:tickLblPos val="nextTo"/>
        <c:txPr>
          <a:bodyPr/>
          <a:lstStyle/>
          <a:p>
            <a:pPr>
              <a:defRPr sz="1400"/>
            </a:pPr>
            <a:endParaRPr lang="en-US"/>
          </a:p>
        </c:txPr>
        <c:crossAx val="64883712"/>
        <c:crosses val="autoZero"/>
        <c:auto val="1"/>
        <c:lblAlgn val="ctr"/>
        <c:lblOffset val="100"/>
        <c:noMultiLvlLbl val="0"/>
      </c:catAx>
      <c:valAx>
        <c:axId val="64883712"/>
        <c:scaling>
          <c:orientation val="minMax"/>
        </c:scaling>
        <c:delete val="0"/>
        <c:axPos val="l"/>
        <c:majorGridlines/>
        <c:numFmt formatCode="0%" sourceLinked="1"/>
        <c:majorTickMark val="out"/>
        <c:minorTickMark val="none"/>
        <c:tickLblPos val="nextTo"/>
        <c:txPr>
          <a:bodyPr/>
          <a:lstStyle/>
          <a:p>
            <a:pPr>
              <a:defRPr sz="1200"/>
            </a:pPr>
            <a:endParaRPr lang="en-US"/>
          </a:p>
        </c:txPr>
        <c:crossAx val="64882176"/>
        <c:crosses val="autoZero"/>
        <c:crossBetween val="between"/>
      </c:valAx>
      <c:spPr>
        <a:noFill/>
        <a:ln w="25400">
          <a:noFill/>
        </a:ln>
      </c:spPr>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dLbls>
            <c:showLegendKey val="0"/>
            <c:showVal val="1"/>
            <c:showCatName val="0"/>
            <c:showSerName val="0"/>
            <c:showPercent val="0"/>
            <c:showBubbleSize val="0"/>
            <c:showLeaderLines val="0"/>
          </c:dLbls>
          <c:cat>
            <c:strRef>
              <c:f>'Part 4'!$D$84:$D$88</c:f>
              <c:strCache>
                <c:ptCount val="5"/>
                <c:pt idx="0">
                  <c:v>Up to 20</c:v>
                </c:pt>
                <c:pt idx="1">
                  <c:v>21-50</c:v>
                </c:pt>
                <c:pt idx="2">
                  <c:v>51-100</c:v>
                </c:pt>
                <c:pt idx="3">
                  <c:v>101-150</c:v>
                </c:pt>
                <c:pt idx="4">
                  <c:v>&gt;150</c:v>
                </c:pt>
              </c:strCache>
            </c:strRef>
          </c:cat>
          <c:val>
            <c:numRef>
              <c:f>'Part 4'!$E$84:$E$88</c:f>
              <c:numCache>
                <c:formatCode>General</c:formatCode>
                <c:ptCount val="5"/>
                <c:pt idx="0">
                  <c:v>3</c:v>
                </c:pt>
                <c:pt idx="1">
                  <c:v>5</c:v>
                </c:pt>
                <c:pt idx="2">
                  <c:v>5</c:v>
                </c:pt>
                <c:pt idx="3">
                  <c:v>4</c:v>
                </c:pt>
                <c:pt idx="4">
                  <c:v>1</c:v>
                </c:pt>
              </c:numCache>
            </c:numRef>
          </c:val>
        </c:ser>
        <c:dLbls>
          <c:showLegendKey val="0"/>
          <c:showVal val="0"/>
          <c:showCatName val="0"/>
          <c:showSerName val="0"/>
          <c:showPercent val="0"/>
          <c:showBubbleSize val="0"/>
        </c:dLbls>
        <c:gapWidth val="150"/>
        <c:shape val="box"/>
        <c:axId val="64952192"/>
        <c:axId val="64958464"/>
        <c:axId val="0"/>
      </c:bar3DChart>
      <c:catAx>
        <c:axId val="64952192"/>
        <c:scaling>
          <c:orientation val="minMax"/>
        </c:scaling>
        <c:delete val="0"/>
        <c:axPos val="b"/>
        <c:title>
          <c:tx>
            <c:rich>
              <a:bodyPr/>
              <a:lstStyle/>
              <a:p>
                <a:pPr>
                  <a:defRPr/>
                </a:pPr>
                <a:r>
                  <a:rPr lang="en-GB"/>
                  <a:t>Number</a:t>
                </a:r>
                <a:r>
                  <a:rPr lang="en-GB" baseline="0"/>
                  <a:t> of tests</a:t>
                </a:r>
                <a:endParaRPr lang="en-GB"/>
              </a:p>
            </c:rich>
          </c:tx>
          <c:layout/>
          <c:overlay val="0"/>
        </c:title>
        <c:numFmt formatCode="General" sourceLinked="1"/>
        <c:majorTickMark val="out"/>
        <c:minorTickMark val="none"/>
        <c:tickLblPos val="nextTo"/>
        <c:crossAx val="64958464"/>
        <c:crosses val="autoZero"/>
        <c:auto val="1"/>
        <c:lblAlgn val="ctr"/>
        <c:lblOffset val="100"/>
        <c:noMultiLvlLbl val="0"/>
      </c:catAx>
      <c:valAx>
        <c:axId val="64958464"/>
        <c:scaling>
          <c:orientation val="minMax"/>
        </c:scaling>
        <c:delete val="0"/>
        <c:axPos val="l"/>
        <c:majorGridlines/>
        <c:title>
          <c:tx>
            <c:rich>
              <a:bodyPr rot="-5400000" vert="horz"/>
              <a:lstStyle/>
              <a:p>
                <a:pPr>
                  <a:defRPr/>
                </a:pPr>
                <a:r>
                  <a:rPr lang="en-GB"/>
                  <a:t>Number</a:t>
                </a:r>
                <a:r>
                  <a:rPr lang="en-GB" baseline="0"/>
                  <a:t> of labs</a:t>
                </a:r>
                <a:endParaRPr lang="en-GB"/>
              </a:p>
            </c:rich>
          </c:tx>
          <c:layout/>
          <c:overlay val="0"/>
        </c:title>
        <c:numFmt formatCode="General" sourceLinked="1"/>
        <c:majorTickMark val="out"/>
        <c:minorTickMark val="none"/>
        <c:tickLblPos val="nextTo"/>
        <c:crossAx val="64952192"/>
        <c:crosses val="autoZero"/>
        <c:crossBetween val="between"/>
        <c:majorUnit val="1"/>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70C0"/>
              </a:solidFill>
            </c:spPr>
          </c:dPt>
          <c:dPt>
            <c:idx val="1"/>
            <c:bubble3D val="0"/>
            <c:spPr>
              <a:solidFill>
                <a:srgbClr val="C00000"/>
              </a:solidFill>
            </c:spPr>
          </c:dPt>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showLegendKey val="0"/>
            <c:showVal val="0"/>
            <c:showCatName val="0"/>
            <c:showSerName val="0"/>
            <c:showPercent val="0"/>
            <c:showBubbleSize val="0"/>
          </c:dLbls>
          <c:cat>
            <c:strRef>
              <c:f>'Part 4'!$A$138:$A$139</c:f>
              <c:strCache>
                <c:ptCount val="2"/>
                <c:pt idx="0">
                  <c:v>Yes</c:v>
                </c:pt>
                <c:pt idx="1">
                  <c:v>No</c:v>
                </c:pt>
              </c:strCache>
            </c:strRef>
          </c:cat>
          <c:val>
            <c:numRef>
              <c:f>'Part 4'!$B$138:$B$139</c:f>
              <c:numCache>
                <c:formatCode>General</c:formatCode>
                <c:ptCount val="2"/>
                <c:pt idx="0">
                  <c:v>15</c:v>
                </c:pt>
                <c:pt idx="1">
                  <c:v>3</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6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70C0"/>
              </a:solidFill>
            </c:spPr>
          </c:dPt>
          <c:dPt>
            <c:idx val="1"/>
            <c:bubble3D val="0"/>
            <c:spPr>
              <a:solidFill>
                <a:srgbClr val="C00000"/>
              </a:solidFill>
            </c:spPr>
          </c:dPt>
          <c:dLbls>
            <c:dLbl>
              <c:idx val="0"/>
              <c:layout/>
              <c:showLegendKey val="0"/>
              <c:showVal val="1"/>
              <c:showCatName val="0"/>
              <c:showSerName val="0"/>
              <c:showPercent val="1"/>
              <c:showBubbleSize val="0"/>
            </c:dLbl>
            <c:dLbl>
              <c:idx val="1"/>
              <c:layout/>
              <c:showLegendKey val="0"/>
              <c:showVal val="1"/>
              <c:showCatName val="0"/>
              <c:showSerName val="0"/>
              <c:showPercent val="1"/>
              <c:showBubbleSize val="0"/>
            </c:dLbl>
            <c:showLegendKey val="0"/>
            <c:showVal val="0"/>
            <c:showCatName val="0"/>
            <c:showSerName val="0"/>
            <c:showPercent val="1"/>
            <c:showBubbleSize val="0"/>
            <c:showLeaderLines val="1"/>
          </c:dLbls>
          <c:cat>
            <c:strRef>
              <c:f>'Part 4'!$A$155:$A$156</c:f>
              <c:strCache>
                <c:ptCount val="2"/>
                <c:pt idx="0">
                  <c:v>Yes</c:v>
                </c:pt>
                <c:pt idx="1">
                  <c:v>No</c:v>
                </c:pt>
              </c:strCache>
            </c:strRef>
          </c:cat>
          <c:val>
            <c:numRef>
              <c:f>'Part 4'!$B$155:$B$156</c:f>
              <c:numCache>
                <c:formatCode>General</c:formatCode>
                <c:ptCount val="2"/>
                <c:pt idx="0">
                  <c:v>16</c:v>
                </c:pt>
                <c:pt idx="1">
                  <c:v>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24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percentStacked"/>
        <c:varyColors val="0"/>
        <c:ser>
          <c:idx val="0"/>
          <c:order val="0"/>
          <c:tx>
            <c:strRef>
              <c:f>Sheet1!$A$2</c:f>
              <c:strCache>
                <c:ptCount val="1"/>
                <c:pt idx="0">
                  <c:v>Yes</c:v>
                </c:pt>
              </c:strCache>
            </c:strRef>
          </c:tx>
          <c:invertIfNegative val="0"/>
          <c:cat>
            <c:strRef>
              <c:f>Sheet1!$B$1:$E$1</c:f>
              <c:strCache>
                <c:ptCount val="4"/>
                <c:pt idx="0">
                  <c:v>Changes in methodology, sample requirements, reference range, etc</c:v>
                </c:pt>
                <c:pt idx="1">
                  <c:v>Delays in analysis</c:v>
                </c:pt>
                <c:pt idx="2">
                  <c:v>EQA performance issues</c:v>
                </c:pt>
                <c:pt idx="3">
                  <c:v>Change in accreditation status</c:v>
                </c:pt>
              </c:strCache>
            </c:strRef>
          </c:cat>
          <c:val>
            <c:numRef>
              <c:f>Sheet1!$B$2:$E$2</c:f>
              <c:numCache>
                <c:formatCode>General</c:formatCode>
                <c:ptCount val="4"/>
                <c:pt idx="0">
                  <c:v>11</c:v>
                </c:pt>
                <c:pt idx="1">
                  <c:v>7</c:v>
                </c:pt>
                <c:pt idx="2">
                  <c:v>7</c:v>
                </c:pt>
                <c:pt idx="3">
                  <c:v>9</c:v>
                </c:pt>
              </c:numCache>
            </c:numRef>
          </c:val>
        </c:ser>
        <c:ser>
          <c:idx val="1"/>
          <c:order val="1"/>
          <c:tx>
            <c:strRef>
              <c:f>Sheet1!$A$3</c:f>
              <c:strCache>
                <c:ptCount val="1"/>
                <c:pt idx="0">
                  <c:v>No</c:v>
                </c:pt>
              </c:strCache>
            </c:strRef>
          </c:tx>
          <c:invertIfNegative val="0"/>
          <c:cat>
            <c:strRef>
              <c:f>Sheet1!$B$1:$E$1</c:f>
              <c:strCache>
                <c:ptCount val="4"/>
                <c:pt idx="0">
                  <c:v>Changes in methodology, sample requirements, reference range, etc</c:v>
                </c:pt>
                <c:pt idx="1">
                  <c:v>Delays in analysis</c:v>
                </c:pt>
                <c:pt idx="2">
                  <c:v>EQA performance issues</c:v>
                </c:pt>
                <c:pt idx="3">
                  <c:v>Change in accreditation status</c:v>
                </c:pt>
              </c:strCache>
            </c:strRef>
          </c:cat>
          <c:val>
            <c:numRef>
              <c:f>Sheet1!$B$3:$E$3</c:f>
              <c:numCache>
                <c:formatCode>General</c:formatCode>
                <c:ptCount val="4"/>
                <c:pt idx="0">
                  <c:v>0</c:v>
                </c:pt>
                <c:pt idx="1">
                  <c:v>4</c:v>
                </c:pt>
                <c:pt idx="2">
                  <c:v>4</c:v>
                </c:pt>
                <c:pt idx="3">
                  <c:v>2</c:v>
                </c:pt>
              </c:numCache>
            </c:numRef>
          </c:val>
        </c:ser>
        <c:dLbls>
          <c:showLegendKey val="0"/>
          <c:showVal val="1"/>
          <c:showCatName val="0"/>
          <c:showSerName val="0"/>
          <c:showPercent val="0"/>
          <c:showBubbleSize val="0"/>
        </c:dLbls>
        <c:gapWidth val="150"/>
        <c:overlap val="100"/>
        <c:axId val="86773120"/>
        <c:axId val="86819968"/>
      </c:barChart>
      <c:catAx>
        <c:axId val="86773120"/>
        <c:scaling>
          <c:orientation val="minMax"/>
        </c:scaling>
        <c:delete val="0"/>
        <c:axPos val="l"/>
        <c:majorTickMark val="none"/>
        <c:minorTickMark val="none"/>
        <c:tickLblPos val="nextTo"/>
        <c:crossAx val="86819968"/>
        <c:crosses val="autoZero"/>
        <c:auto val="1"/>
        <c:lblAlgn val="ctr"/>
        <c:lblOffset val="100"/>
        <c:noMultiLvlLbl val="0"/>
      </c:catAx>
      <c:valAx>
        <c:axId val="86819968"/>
        <c:scaling>
          <c:orientation val="minMax"/>
        </c:scaling>
        <c:delete val="1"/>
        <c:axPos val="b"/>
        <c:majorGridlines/>
        <c:numFmt formatCode="0%" sourceLinked="1"/>
        <c:majorTickMark val="none"/>
        <c:minorTickMark val="none"/>
        <c:tickLblPos val="nextTo"/>
        <c:crossAx val="8677312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5"/>
            </a:solidFill>
            <a:ln>
              <a:noFill/>
            </a:ln>
            <a:effectLst/>
            <a:sp3d/>
          </c:spPr>
          <c:invertIfNegative val="0"/>
          <c:cat>
            <c:strRef>
              <c:f>'Q2'!$A$1:$A$18</c:f>
              <c:strCache>
                <c:ptCount val="18"/>
                <c:pt idx="0">
                  <c:v>Thioguanine nucleotides</c:v>
                </c:pt>
                <c:pt idx="1">
                  <c:v>TPMT</c:v>
                </c:pt>
                <c:pt idx="2">
                  <c:v>P3NP</c:v>
                </c:pt>
                <c:pt idx="3">
                  <c:v>Zinc</c:v>
                </c:pt>
                <c:pt idx="4">
                  <c:v>Faecal elastase</c:v>
                </c:pt>
                <c:pt idx="5">
                  <c:v>Tacrolimus</c:v>
                </c:pt>
                <c:pt idx="6">
                  <c:v>Renin/aldosterone</c:v>
                </c:pt>
                <c:pt idx="7">
                  <c:v>IGF1</c:v>
                </c:pt>
                <c:pt idx="8">
                  <c:v>Urine metadrenalines</c:v>
                </c:pt>
                <c:pt idx="9">
                  <c:v>Faecal calprotectin</c:v>
                </c:pt>
                <c:pt idx="10">
                  <c:v>Serum free light chains</c:v>
                </c:pt>
                <c:pt idx="11">
                  <c:v>Oxalate/Citrate</c:v>
                </c:pt>
                <c:pt idx="12">
                  <c:v>Vitamin A/E</c:v>
                </c:pt>
                <c:pt idx="13">
                  <c:v>Gut Hormones</c:v>
                </c:pt>
                <c:pt idx="14">
                  <c:v>Alpha 1 antitrypsin</c:v>
                </c:pt>
                <c:pt idx="15">
                  <c:v>Copper</c:v>
                </c:pt>
                <c:pt idx="16">
                  <c:v>Chromium/cobalt</c:v>
                </c:pt>
                <c:pt idx="17">
                  <c:v>Infliximab serology</c:v>
                </c:pt>
              </c:strCache>
            </c:strRef>
          </c:cat>
          <c:val>
            <c:numRef>
              <c:f>'Q2'!$B$1:$B$18</c:f>
              <c:numCache>
                <c:formatCode>General</c:formatCode>
                <c:ptCount val="18"/>
                <c:pt idx="0">
                  <c:v>11</c:v>
                </c:pt>
                <c:pt idx="1">
                  <c:v>8</c:v>
                </c:pt>
                <c:pt idx="2">
                  <c:v>7</c:v>
                </c:pt>
                <c:pt idx="3">
                  <c:v>5</c:v>
                </c:pt>
                <c:pt idx="4">
                  <c:v>5</c:v>
                </c:pt>
                <c:pt idx="5">
                  <c:v>4</c:v>
                </c:pt>
                <c:pt idx="6">
                  <c:v>4</c:v>
                </c:pt>
                <c:pt idx="7">
                  <c:v>4</c:v>
                </c:pt>
                <c:pt idx="8">
                  <c:v>3</c:v>
                </c:pt>
                <c:pt idx="9">
                  <c:v>3</c:v>
                </c:pt>
                <c:pt idx="10">
                  <c:v>3</c:v>
                </c:pt>
                <c:pt idx="11">
                  <c:v>3</c:v>
                </c:pt>
                <c:pt idx="12">
                  <c:v>2</c:v>
                </c:pt>
                <c:pt idx="13">
                  <c:v>2</c:v>
                </c:pt>
                <c:pt idx="14">
                  <c:v>2</c:v>
                </c:pt>
                <c:pt idx="15">
                  <c:v>2</c:v>
                </c:pt>
                <c:pt idx="16">
                  <c:v>2</c:v>
                </c:pt>
                <c:pt idx="17">
                  <c:v>2</c:v>
                </c:pt>
              </c:numCache>
            </c:numRef>
          </c:val>
        </c:ser>
        <c:dLbls>
          <c:showLegendKey val="0"/>
          <c:showVal val="0"/>
          <c:showCatName val="0"/>
          <c:showSerName val="0"/>
          <c:showPercent val="0"/>
          <c:showBubbleSize val="0"/>
        </c:dLbls>
        <c:gapWidth val="150"/>
        <c:shape val="box"/>
        <c:axId val="61051264"/>
        <c:axId val="61052800"/>
        <c:axId val="0"/>
      </c:bar3DChart>
      <c:catAx>
        <c:axId val="610512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052800"/>
        <c:crosses val="autoZero"/>
        <c:auto val="1"/>
        <c:lblAlgn val="ctr"/>
        <c:lblOffset val="100"/>
        <c:noMultiLvlLbl val="0"/>
      </c:catAx>
      <c:valAx>
        <c:axId val="61052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GB" sz="2000"/>
                  <a:t>Number of labs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105126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C00000"/>
            </a:solidFill>
            <a:ln>
              <a:solidFill>
                <a:srgbClr val="0070C0"/>
              </a:solidFill>
            </a:ln>
          </c:spPr>
          <c:dPt>
            <c:idx val="0"/>
            <c:bubble3D val="0"/>
            <c:spPr>
              <a:solidFill>
                <a:schemeClr val="accent5"/>
              </a:solidFill>
              <a:ln w="25400">
                <a:solidFill>
                  <a:srgbClr val="0070C0"/>
                </a:solidFill>
              </a:ln>
              <a:effectLst/>
              <a:sp3d contourW="25400">
                <a:contourClr>
                  <a:schemeClr val="lt1"/>
                </a:contourClr>
              </a:sp3d>
            </c:spPr>
          </c:dPt>
          <c:dPt>
            <c:idx val="1"/>
            <c:bubble3D val="0"/>
            <c:spPr>
              <a:solidFill>
                <a:srgbClr val="C00000"/>
              </a:solidFill>
              <a:ln w="25400">
                <a:solidFill>
                  <a:srgbClr val="C00000"/>
                </a:solidFill>
              </a:ln>
              <a:effectLst/>
              <a:sp3d contourW="25400">
                <a:contourClr>
                  <a:schemeClr val="lt1"/>
                </a:contourClr>
              </a:sp3d>
            </c:spPr>
          </c:dPt>
          <c:dLbls>
            <c:spPr>
              <a:noFill/>
              <a:ln>
                <a:noFill/>
              </a:ln>
              <a:effectLst/>
            </c:spPr>
            <c:txPr>
              <a:bodyPr rot="0" spcFirstLastPara="1" vertOverflow="ellipsis" vert="horz" wrap="square" anchor="ctr" anchorCtr="1"/>
              <a:lstStyle/>
              <a:p>
                <a:pPr>
                  <a:defRPr sz="2000" b="1" i="0" u="none" strike="noStrike" kern="1200" baseline="0">
                    <a:solidFill>
                      <a:schemeClr val="bg1"/>
                    </a:solidFill>
                    <a:latin typeface="+mn-lt"/>
                    <a:ea typeface="+mn-ea"/>
                    <a:cs typeface="+mn-cs"/>
                  </a:defRPr>
                </a:pPr>
                <a:endParaRPr lang="en-US"/>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'Part 3'!$A$27:$A$28</c:f>
              <c:strCache>
                <c:ptCount val="2"/>
                <c:pt idx="0">
                  <c:v>Yes</c:v>
                </c:pt>
                <c:pt idx="1">
                  <c:v>No</c:v>
                </c:pt>
              </c:strCache>
            </c:strRef>
          </c:cat>
          <c:val>
            <c:numRef>
              <c:f>'Part 3'!$B$27:$B$28</c:f>
              <c:numCache>
                <c:formatCode>General</c:formatCode>
                <c:ptCount val="2"/>
                <c:pt idx="0">
                  <c:v>13</c:v>
                </c:pt>
                <c:pt idx="1">
                  <c:v>6</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dLbls>
            <c:showLegendKey val="0"/>
            <c:showVal val="1"/>
            <c:showCatName val="0"/>
            <c:showSerName val="0"/>
            <c:showPercent val="0"/>
            <c:showBubbleSize val="0"/>
            <c:showLeaderLines val="0"/>
          </c:dLbls>
          <c:cat>
            <c:strRef>
              <c:f>'Part 3'!$A$68:$A$71</c:f>
              <c:strCache>
                <c:ptCount val="4"/>
                <c:pt idx="0">
                  <c:v>Assayfinder</c:v>
                </c:pt>
                <c:pt idx="1">
                  <c:v>Google Search</c:v>
                </c:pt>
                <c:pt idx="2">
                  <c:v>Referral Lab websites</c:v>
                </c:pt>
                <c:pt idx="3">
                  <c:v>Query on ACB Mailbase</c:v>
                </c:pt>
              </c:strCache>
            </c:strRef>
          </c:cat>
          <c:val>
            <c:numRef>
              <c:f>'Part 3'!$B$68:$B$71</c:f>
              <c:numCache>
                <c:formatCode>General</c:formatCode>
                <c:ptCount val="4"/>
                <c:pt idx="0">
                  <c:v>17</c:v>
                </c:pt>
                <c:pt idx="1">
                  <c:v>13</c:v>
                </c:pt>
                <c:pt idx="2">
                  <c:v>17</c:v>
                </c:pt>
                <c:pt idx="3">
                  <c:v>13</c:v>
                </c:pt>
              </c:numCache>
            </c:numRef>
          </c:val>
        </c:ser>
        <c:dLbls>
          <c:showLegendKey val="0"/>
          <c:showVal val="0"/>
          <c:showCatName val="0"/>
          <c:showSerName val="0"/>
          <c:showPercent val="0"/>
          <c:showBubbleSize val="0"/>
        </c:dLbls>
        <c:gapWidth val="150"/>
        <c:shape val="box"/>
        <c:axId val="61249024"/>
        <c:axId val="61250560"/>
        <c:axId val="0"/>
      </c:bar3DChart>
      <c:catAx>
        <c:axId val="61249024"/>
        <c:scaling>
          <c:orientation val="minMax"/>
        </c:scaling>
        <c:delete val="0"/>
        <c:axPos val="b"/>
        <c:numFmt formatCode="General" sourceLinked="1"/>
        <c:majorTickMark val="out"/>
        <c:minorTickMark val="none"/>
        <c:tickLblPos val="nextTo"/>
        <c:crossAx val="61250560"/>
        <c:crosses val="autoZero"/>
        <c:auto val="1"/>
        <c:lblAlgn val="ctr"/>
        <c:lblOffset val="100"/>
        <c:noMultiLvlLbl val="0"/>
      </c:catAx>
      <c:valAx>
        <c:axId val="61250560"/>
        <c:scaling>
          <c:orientation val="minMax"/>
        </c:scaling>
        <c:delete val="0"/>
        <c:axPos val="l"/>
        <c:majorGridlines/>
        <c:title>
          <c:tx>
            <c:rich>
              <a:bodyPr rot="-5400000" vert="horz"/>
              <a:lstStyle/>
              <a:p>
                <a:pPr>
                  <a:defRPr/>
                </a:pPr>
                <a:r>
                  <a:rPr lang="en-GB"/>
                  <a:t>Number</a:t>
                </a:r>
                <a:r>
                  <a:rPr lang="en-GB" baseline="0"/>
                  <a:t> of labs</a:t>
                </a:r>
                <a:endParaRPr lang="en-GB"/>
              </a:p>
            </c:rich>
          </c:tx>
          <c:layout/>
          <c:overlay val="0"/>
        </c:title>
        <c:numFmt formatCode="General" sourceLinked="1"/>
        <c:majorTickMark val="out"/>
        <c:minorTickMark val="none"/>
        <c:tickLblPos val="nextTo"/>
        <c:crossAx val="61249024"/>
        <c:crosses val="autoZero"/>
        <c:crossBetween val="between"/>
      </c:valAx>
      <c:spPr>
        <a:noFill/>
        <a:ln w="25400">
          <a:noFill/>
        </a:ln>
      </c:spPr>
    </c:plotArea>
    <c:plotVisOnly val="1"/>
    <c:dispBlanksAs val="gap"/>
    <c:showDLblsOverMax val="0"/>
  </c:chart>
  <c:txPr>
    <a:bodyPr/>
    <a:lstStyle/>
    <a:p>
      <a:pPr>
        <a:defRPr sz="1600"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70C0"/>
              </a:solidFill>
            </c:spPr>
          </c:dPt>
          <c:dPt>
            <c:idx val="1"/>
            <c:bubble3D val="0"/>
            <c:spPr>
              <a:solidFill>
                <a:srgbClr val="C00000"/>
              </a:solidFill>
            </c:spPr>
          </c:dPt>
          <c:dPt>
            <c:idx val="2"/>
            <c:bubble3D val="0"/>
            <c:spPr>
              <a:solidFill>
                <a:srgbClr val="92D050"/>
              </a:solidFill>
            </c:spPr>
          </c:dPt>
          <c:dLbls>
            <c:dLbl>
              <c:idx val="0"/>
              <c:layout/>
              <c:tx>
                <c:rich>
                  <a:bodyPr/>
                  <a:lstStyle/>
                  <a:p>
                    <a:r>
                      <a:rPr lang="en-US"/>
                      <a:t>14</a:t>
                    </a:r>
                  </a:p>
                </c:rich>
              </c:tx>
              <c:showLegendKey val="0"/>
              <c:showVal val="1"/>
              <c:showCatName val="0"/>
              <c:showSerName val="0"/>
              <c:showPercent val="1"/>
              <c:showBubbleSize val="0"/>
            </c:dLbl>
            <c:dLbl>
              <c:idx val="1"/>
              <c:layout/>
              <c:tx>
                <c:rich>
                  <a:bodyPr/>
                  <a:lstStyle/>
                  <a:p>
                    <a:r>
                      <a:rPr lang="en-US"/>
                      <a:t>4</a:t>
                    </a:r>
                  </a:p>
                </c:rich>
              </c:tx>
              <c:showLegendKey val="0"/>
              <c:showVal val="1"/>
              <c:showCatName val="0"/>
              <c:showSerName val="0"/>
              <c:showPercent val="1"/>
              <c:showBubbleSize val="0"/>
            </c:dLbl>
            <c:dLbl>
              <c:idx val="2"/>
              <c:layout/>
              <c:tx>
                <c:rich>
                  <a:bodyPr/>
                  <a:lstStyle/>
                  <a:p>
                    <a:r>
                      <a:rPr lang="en-US"/>
                      <a:t>1</a:t>
                    </a:r>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'Part 3'!$A$78:$A$80</c:f>
              <c:strCache>
                <c:ptCount val="3"/>
                <c:pt idx="0">
                  <c:v>Yes</c:v>
                </c:pt>
                <c:pt idx="1">
                  <c:v>No</c:v>
                </c:pt>
                <c:pt idx="2">
                  <c:v>Unknown but highly likely</c:v>
                </c:pt>
              </c:strCache>
            </c:strRef>
          </c:cat>
          <c:val>
            <c:numRef>
              <c:f>'Part 3'!$B$78:$B$80</c:f>
              <c:numCache>
                <c:formatCode>General</c:formatCode>
                <c:ptCount val="3"/>
                <c:pt idx="0">
                  <c:v>14</c:v>
                </c:pt>
                <c:pt idx="1">
                  <c:v>4</c:v>
                </c:pt>
                <c:pt idx="2">
                  <c:v>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70C0"/>
              </a:solidFill>
            </c:spPr>
          </c:dPt>
          <c:dPt>
            <c:idx val="1"/>
            <c:bubble3D val="0"/>
            <c:spPr>
              <a:solidFill>
                <a:srgbClr val="C00000"/>
              </a:solidFill>
            </c:spPr>
          </c:dPt>
          <c:dPt>
            <c:idx val="2"/>
            <c:bubble3D val="0"/>
            <c:spPr>
              <a:solidFill>
                <a:srgbClr val="92D050"/>
              </a:solidFill>
            </c:spPr>
          </c:dPt>
          <c:dLbls>
            <c:txPr>
              <a:bodyPr/>
              <a:lstStyle/>
              <a:p>
                <a:pPr>
                  <a:defRPr sz="2800"/>
                </a:pPr>
                <a:endParaRPr lang="en-US"/>
              </a:p>
            </c:txPr>
            <c:showLegendKey val="0"/>
            <c:showVal val="1"/>
            <c:showCatName val="0"/>
            <c:showSerName val="0"/>
            <c:showPercent val="0"/>
            <c:showBubbleSize val="0"/>
            <c:showLeaderLines val="1"/>
          </c:dLbls>
          <c:cat>
            <c:strRef>
              <c:f>'Part 3'!$A$87:$A$89</c:f>
              <c:strCache>
                <c:ptCount val="3"/>
                <c:pt idx="0">
                  <c:v>Yes</c:v>
                </c:pt>
                <c:pt idx="1">
                  <c:v>No</c:v>
                </c:pt>
                <c:pt idx="2">
                  <c:v>Not applicable</c:v>
                </c:pt>
              </c:strCache>
            </c:strRef>
          </c:cat>
          <c:val>
            <c:numRef>
              <c:f>'Part 3'!$B$87:$B$89</c:f>
              <c:numCache>
                <c:formatCode>General</c:formatCode>
                <c:ptCount val="3"/>
                <c:pt idx="0">
                  <c:v>8</c:v>
                </c:pt>
                <c:pt idx="1">
                  <c:v>3</c:v>
                </c:pt>
                <c:pt idx="2">
                  <c:v>8</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rgbClr val="0070C0"/>
            </a:solidFill>
          </c:spPr>
          <c:invertIfNegative val="0"/>
          <c:cat>
            <c:strRef>
              <c:f>'Part 3'!$A$101:$A$104</c:f>
              <c:strCache>
                <c:ptCount val="4"/>
                <c:pt idx="0">
                  <c:v>Annually</c:v>
                </c:pt>
                <c:pt idx="1">
                  <c:v>Every two years</c:v>
                </c:pt>
                <c:pt idx="2">
                  <c:v>Ad hoc</c:v>
                </c:pt>
                <c:pt idx="3">
                  <c:v>Quarterly</c:v>
                </c:pt>
              </c:strCache>
            </c:strRef>
          </c:cat>
          <c:val>
            <c:numRef>
              <c:f>'Part 3'!$B$101:$B$104</c:f>
              <c:numCache>
                <c:formatCode>General</c:formatCode>
                <c:ptCount val="4"/>
                <c:pt idx="0">
                  <c:v>8</c:v>
                </c:pt>
                <c:pt idx="1">
                  <c:v>6</c:v>
                </c:pt>
                <c:pt idx="2">
                  <c:v>3</c:v>
                </c:pt>
                <c:pt idx="3">
                  <c:v>1</c:v>
                </c:pt>
              </c:numCache>
            </c:numRef>
          </c:val>
        </c:ser>
        <c:dLbls>
          <c:showLegendKey val="0"/>
          <c:showVal val="0"/>
          <c:showCatName val="0"/>
          <c:showSerName val="0"/>
          <c:showPercent val="0"/>
          <c:showBubbleSize val="0"/>
        </c:dLbls>
        <c:gapWidth val="150"/>
        <c:shape val="box"/>
        <c:axId val="63260160"/>
        <c:axId val="63261696"/>
        <c:axId val="0"/>
      </c:bar3DChart>
      <c:catAx>
        <c:axId val="63260160"/>
        <c:scaling>
          <c:orientation val="minMax"/>
        </c:scaling>
        <c:delete val="0"/>
        <c:axPos val="b"/>
        <c:majorTickMark val="out"/>
        <c:minorTickMark val="none"/>
        <c:tickLblPos val="nextTo"/>
        <c:crossAx val="63261696"/>
        <c:crosses val="autoZero"/>
        <c:auto val="1"/>
        <c:lblAlgn val="ctr"/>
        <c:lblOffset val="100"/>
        <c:noMultiLvlLbl val="0"/>
      </c:catAx>
      <c:valAx>
        <c:axId val="63261696"/>
        <c:scaling>
          <c:orientation val="minMax"/>
        </c:scaling>
        <c:delete val="0"/>
        <c:axPos val="l"/>
        <c:majorGridlines/>
        <c:title>
          <c:tx>
            <c:rich>
              <a:bodyPr rot="-5400000" vert="horz"/>
              <a:lstStyle/>
              <a:p>
                <a:pPr>
                  <a:defRPr/>
                </a:pPr>
                <a:r>
                  <a:rPr lang="en-GB"/>
                  <a:t>Number</a:t>
                </a:r>
                <a:r>
                  <a:rPr lang="en-GB" baseline="0"/>
                  <a:t> of labs</a:t>
                </a:r>
                <a:endParaRPr lang="en-GB"/>
              </a:p>
            </c:rich>
          </c:tx>
          <c:layout/>
          <c:overlay val="0"/>
        </c:title>
        <c:numFmt formatCode="General" sourceLinked="1"/>
        <c:majorTickMark val="out"/>
        <c:minorTickMark val="none"/>
        <c:tickLblPos val="nextTo"/>
        <c:txPr>
          <a:bodyPr/>
          <a:lstStyle/>
          <a:p>
            <a:pPr>
              <a:defRPr sz="2400"/>
            </a:pPr>
            <a:endParaRPr lang="en-US"/>
          </a:p>
        </c:txPr>
        <c:crossAx val="63260160"/>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0070C0"/>
              </a:solidFill>
            </c:spPr>
          </c:dPt>
          <c:dPt>
            <c:idx val="1"/>
            <c:bubble3D val="0"/>
            <c:spPr>
              <a:solidFill>
                <a:srgbClr val="C00000"/>
              </a:solidFill>
            </c:spPr>
          </c:dPt>
          <c:dPt>
            <c:idx val="2"/>
            <c:bubble3D val="0"/>
            <c:spPr>
              <a:solidFill>
                <a:srgbClr val="92D050"/>
              </a:solidFill>
            </c:spPr>
          </c:dPt>
          <c:dLbls>
            <c:showLegendKey val="0"/>
            <c:showVal val="1"/>
            <c:showCatName val="0"/>
            <c:showSerName val="0"/>
            <c:showPercent val="0"/>
            <c:showBubbleSize val="0"/>
            <c:showLeaderLines val="1"/>
          </c:dLbls>
          <c:cat>
            <c:strRef>
              <c:f>'Part 4'!$A$4:$A$6</c:f>
              <c:strCache>
                <c:ptCount val="3"/>
                <c:pt idx="0">
                  <c:v>Specimen Reception</c:v>
                </c:pt>
                <c:pt idx="1">
                  <c:v>Main laboratory</c:v>
                </c:pt>
                <c:pt idx="2">
                  <c:v>Separate dedicated laboratory/staff</c:v>
                </c:pt>
              </c:strCache>
            </c:strRef>
          </c:cat>
          <c:val>
            <c:numRef>
              <c:f>'Part 4'!$B$4:$B$6</c:f>
              <c:numCache>
                <c:formatCode>General</c:formatCode>
                <c:ptCount val="3"/>
                <c:pt idx="0">
                  <c:v>6</c:v>
                </c:pt>
                <c:pt idx="1">
                  <c:v>2</c:v>
                </c:pt>
                <c:pt idx="2">
                  <c:v>11</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rgbClr val="C00000"/>
              </a:solidFill>
            </c:spPr>
          </c:dPt>
          <c:dPt>
            <c:idx val="1"/>
            <c:bubble3D val="0"/>
            <c:spPr>
              <a:solidFill>
                <a:srgbClr val="0070C0"/>
              </a:solidFill>
            </c:spPr>
          </c:dPt>
          <c:dLbls>
            <c:showLegendKey val="0"/>
            <c:showVal val="1"/>
            <c:showCatName val="0"/>
            <c:showSerName val="0"/>
            <c:showPercent val="1"/>
            <c:showBubbleSize val="0"/>
            <c:showLeaderLines val="1"/>
          </c:dLbls>
          <c:cat>
            <c:strRef>
              <c:f>'Part 4'!$A$10:$A$11</c:f>
              <c:strCache>
                <c:ptCount val="2"/>
                <c:pt idx="0">
                  <c:v>Biochemistry only</c:v>
                </c:pt>
                <c:pt idx="1">
                  <c:v>Biochemistry and other Pathology Disciplines:</c:v>
                </c:pt>
              </c:strCache>
            </c:strRef>
          </c:cat>
          <c:val>
            <c:numRef>
              <c:f>'Part 4'!$B$10:$B$11</c:f>
              <c:numCache>
                <c:formatCode>General</c:formatCode>
                <c:ptCount val="2"/>
                <c:pt idx="0">
                  <c:v>7</c:v>
                </c:pt>
                <c:pt idx="1">
                  <c:v>12</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0.50183</cdr:x>
      <cdr:y>0.01466</cdr:y>
    </cdr:from>
    <cdr:to>
      <cdr:x>0.75766</cdr:x>
      <cdr:y>0.27845</cdr:y>
    </cdr:to>
    <cdr:sp macro="" textlink="">
      <cdr:nvSpPr>
        <cdr:cNvPr id="2" name="TextBox 1"/>
        <cdr:cNvSpPr txBox="1"/>
      </cdr:nvSpPr>
      <cdr:spPr>
        <a:xfrm xmlns:a="http://schemas.openxmlformats.org/drawingml/2006/main">
          <a:off x="3672408" y="72008"/>
          <a:ext cx="1872208" cy="12961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smtClean="0"/>
            <a:t>-Overall management is consolidated and other processes where possible except labile samples.</a:t>
          </a:r>
        </a:p>
        <a:p xmlns:a="http://schemas.openxmlformats.org/drawingml/2006/main">
          <a:r>
            <a:rPr lang="en-GB" dirty="0" smtClean="0"/>
            <a:t>-Partly consolidated onto hub sites but labile samples still sent from RRLs</a:t>
          </a:r>
          <a:endParaRPr lang="en-GB"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CDAE4-94B4-472C-BAE3-577F5A59710B}" type="datetimeFigureOut">
              <a:rPr lang="en-GB" smtClean="0"/>
              <a:t>19/01/2020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5DBF7-CC3A-4691-B675-3CC29318F47A}" type="slidenum">
              <a:rPr lang="en-GB" smtClean="0"/>
              <a:t>‹#›</a:t>
            </a:fld>
            <a:endParaRPr lang="en-GB"/>
          </a:p>
        </p:txBody>
      </p:sp>
    </p:spTree>
    <p:extLst>
      <p:ext uri="{BB962C8B-B14F-4D97-AF65-F5344CB8AC3E}">
        <p14:creationId xmlns:p14="http://schemas.microsoft.com/office/powerpoint/2010/main" val="671197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12</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13</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14</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15</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16</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18</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19</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20</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lab: future plans to consolidate</a:t>
            </a:r>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t>21</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22</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23</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24</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25</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26</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27</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28</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29</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30</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31</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32</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5</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33</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34</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36</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37</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38</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39</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40</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41</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42</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43</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6</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45</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46</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47</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48</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49</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50</a:t>
            </a:fld>
            <a:endParaRPr lang="en-GB" dirty="0">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51</a:t>
            </a:fld>
            <a:endParaRPr lang="en-GB" dirty="0">
              <a:solidFill>
                <a:prstClr val="black"/>
              </a:solidFill>
            </a:endParaRPr>
          </a:p>
        </p:txBody>
      </p:sp>
    </p:spTree>
    <p:extLst>
      <p:ext uri="{BB962C8B-B14F-4D97-AF65-F5344CB8AC3E}">
        <p14:creationId xmlns:p14="http://schemas.microsoft.com/office/powerpoint/2010/main" val="28345042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52</a:t>
            </a:fld>
            <a:endParaRPr lang="en-GB" dirty="0">
              <a:solidFill>
                <a:prstClr val="black"/>
              </a:solidFill>
            </a:endParaRPr>
          </a:p>
        </p:txBody>
      </p:sp>
    </p:spTree>
    <p:extLst>
      <p:ext uri="{BB962C8B-B14F-4D97-AF65-F5344CB8AC3E}">
        <p14:creationId xmlns:p14="http://schemas.microsoft.com/office/powerpoint/2010/main" val="7583683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53</a:t>
            </a:fld>
            <a:endParaRPr lang="en-GB" dirty="0">
              <a:solidFill>
                <a:prstClr val="black"/>
              </a:solidFill>
            </a:endParaRPr>
          </a:p>
        </p:txBody>
      </p:sp>
    </p:spTree>
    <p:extLst>
      <p:ext uri="{BB962C8B-B14F-4D97-AF65-F5344CB8AC3E}">
        <p14:creationId xmlns:p14="http://schemas.microsoft.com/office/powerpoint/2010/main" val="19680527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56</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7</a:t>
            </a:fld>
            <a:endParaRPr lang="en-GB"/>
          </a:p>
        </p:txBody>
      </p:sp>
    </p:spTree>
    <p:extLst>
      <p:ext uri="{BB962C8B-B14F-4D97-AF65-F5344CB8AC3E}">
        <p14:creationId xmlns:p14="http://schemas.microsoft.com/office/powerpoint/2010/main" val="22390930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57</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58</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59</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60</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61</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62</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63</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64</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66</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67</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8</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68</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69</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A5DBF7-CC3A-4691-B675-3CC29318F47A}" type="slidenum">
              <a:rPr lang="en-GB" smtClean="0">
                <a:solidFill>
                  <a:prstClr val="black"/>
                </a:solidFill>
              </a:rPr>
              <a:pPr/>
              <a:t>70</a:t>
            </a:fld>
            <a:endParaRPr lang="en-GB">
              <a:solidFill>
                <a:prstClr val="black"/>
              </a:solidFill>
            </a:endParaRPr>
          </a:p>
        </p:txBody>
      </p:sp>
    </p:spTree>
    <p:extLst>
      <p:ext uri="{BB962C8B-B14F-4D97-AF65-F5344CB8AC3E}">
        <p14:creationId xmlns:p14="http://schemas.microsoft.com/office/powerpoint/2010/main" val="133826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9</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10</a:t>
            </a:fld>
            <a:endParaRPr lang="en-GB"/>
          </a:p>
        </p:txBody>
      </p:sp>
    </p:spTree>
    <p:extLst>
      <p:ext uri="{BB962C8B-B14F-4D97-AF65-F5344CB8AC3E}">
        <p14:creationId xmlns:p14="http://schemas.microsoft.com/office/powerpoint/2010/main" val="1338264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3A5DBF7-CC3A-4691-B675-3CC29318F47A}" type="slidenum">
              <a:rPr lang="en-GB" smtClean="0"/>
              <a:t>11</a:t>
            </a:fld>
            <a:endParaRPr lang="en-GB"/>
          </a:p>
        </p:txBody>
      </p:sp>
    </p:spTree>
    <p:extLst>
      <p:ext uri="{BB962C8B-B14F-4D97-AF65-F5344CB8AC3E}">
        <p14:creationId xmlns:p14="http://schemas.microsoft.com/office/powerpoint/2010/main" val="1338264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accent6"/>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D5A5CD01-7B27-4852-A1CC-6EF397351135}" type="datetime1">
              <a:rPr lang="en-GB" smtClean="0"/>
              <a:t>19/01/2020</a:t>
            </a:fld>
            <a:endParaRPr lang="en-GB"/>
          </a:p>
        </p:txBody>
      </p:sp>
      <p:sp>
        <p:nvSpPr>
          <p:cNvPr id="5" name="Footer Placeholder 4"/>
          <p:cNvSpPr>
            <a:spLocks noGrp="1"/>
          </p:cNvSpPr>
          <p:nvPr>
            <p:ph type="ftr" sz="quarter" idx="11"/>
          </p:nvPr>
        </p:nvSpPr>
        <p:spPr/>
        <p:txBody>
          <a:bodyPr/>
          <a:lstStyle/>
          <a:p>
            <a:r>
              <a:rPr lang="en-GB" smtClean="0"/>
              <a:t>THAMES AUDIT GROUP: Audit of Externally Referred Tests</a:t>
            </a:r>
            <a:endParaRPr lang="en-GB"/>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44593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A88F18-6F5E-4C9D-BA56-6B08A199500D}" type="datetime1">
              <a:rPr lang="en-GB" smtClean="0"/>
              <a:t>19/01/2020</a:t>
            </a:fld>
            <a:endParaRPr lang="en-GB"/>
          </a:p>
        </p:txBody>
      </p:sp>
      <p:sp>
        <p:nvSpPr>
          <p:cNvPr id="5" name="Footer Placeholder 4"/>
          <p:cNvSpPr>
            <a:spLocks noGrp="1"/>
          </p:cNvSpPr>
          <p:nvPr>
            <p:ph type="ftr" sz="quarter" idx="11"/>
          </p:nvPr>
        </p:nvSpPr>
        <p:spPr/>
        <p:txBody>
          <a:bodyPr/>
          <a:lstStyle/>
          <a:p>
            <a:r>
              <a:rPr lang="en-GB" smtClean="0"/>
              <a:t>THAMES AUDIT GROUP: Audit of Externally Referred Tests</a:t>
            </a:r>
            <a:endParaRPr lang="en-GB"/>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509495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9E6AE1-5CA6-44DA-8021-D7DC6C1AF753}" type="datetime1">
              <a:rPr lang="en-GB" smtClean="0"/>
              <a:t>19/01/2020</a:t>
            </a:fld>
            <a:endParaRPr lang="en-GB"/>
          </a:p>
        </p:txBody>
      </p:sp>
      <p:sp>
        <p:nvSpPr>
          <p:cNvPr id="5" name="Footer Placeholder 4"/>
          <p:cNvSpPr>
            <a:spLocks noGrp="1"/>
          </p:cNvSpPr>
          <p:nvPr>
            <p:ph type="ftr" sz="quarter" idx="11"/>
          </p:nvPr>
        </p:nvSpPr>
        <p:spPr/>
        <p:txBody>
          <a:bodyPr/>
          <a:lstStyle/>
          <a:p>
            <a:r>
              <a:rPr lang="en-GB" smtClean="0"/>
              <a:t>THAMES AUDIT GROUP: Audit of Externally Referred Tests</a:t>
            </a:r>
            <a:endParaRPr lang="en-GB"/>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50629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7E3E967-AE77-4C51-8D8B-40EF28B4F2D9}" type="datetime1">
              <a:rPr lang="en-GB" smtClean="0"/>
              <a:t>19/01/2020</a:t>
            </a:fld>
            <a:endParaRPr lang="en-GB"/>
          </a:p>
        </p:txBody>
      </p:sp>
      <p:sp>
        <p:nvSpPr>
          <p:cNvPr id="5" name="Footer Placeholder 4"/>
          <p:cNvSpPr>
            <a:spLocks noGrp="1"/>
          </p:cNvSpPr>
          <p:nvPr>
            <p:ph type="ftr" sz="quarter" idx="11"/>
          </p:nvPr>
        </p:nvSpPr>
        <p:spPr/>
        <p:txBody>
          <a:bodyPr/>
          <a:lstStyle/>
          <a:p>
            <a:r>
              <a:rPr lang="en-GB" smtClean="0"/>
              <a:t>THAMES AUDIT GROUP: Audit of Externally Referred Tests</a:t>
            </a:r>
            <a:endParaRPr lang="en-GB"/>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39534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D2567-8106-4A17-960C-517D06928C6E}" type="datetime1">
              <a:rPr lang="en-GB" smtClean="0"/>
              <a:t>19/01/2020</a:t>
            </a:fld>
            <a:endParaRPr lang="en-GB"/>
          </a:p>
        </p:txBody>
      </p:sp>
      <p:sp>
        <p:nvSpPr>
          <p:cNvPr id="5" name="Footer Placeholder 4"/>
          <p:cNvSpPr>
            <a:spLocks noGrp="1"/>
          </p:cNvSpPr>
          <p:nvPr>
            <p:ph type="ftr" sz="quarter" idx="11"/>
          </p:nvPr>
        </p:nvSpPr>
        <p:spPr/>
        <p:txBody>
          <a:bodyPr/>
          <a:lstStyle/>
          <a:p>
            <a:r>
              <a:rPr lang="en-GB" smtClean="0"/>
              <a:t>THAMES AUDIT GROUP: Audit of Externally Referred Tests</a:t>
            </a:r>
            <a:endParaRPr lang="en-GB"/>
          </a:p>
        </p:txBody>
      </p:sp>
      <p:sp>
        <p:nvSpPr>
          <p:cNvPr id="6" name="Slide Number Placeholder 5"/>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96077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0FC95C-F9B3-4E9A-9D28-2A9110F099E9}" type="datetime1">
              <a:rPr lang="en-GB" smtClean="0"/>
              <a:t>19/01/2020</a:t>
            </a:fld>
            <a:endParaRPr lang="en-GB"/>
          </a:p>
        </p:txBody>
      </p:sp>
      <p:sp>
        <p:nvSpPr>
          <p:cNvPr id="6" name="Footer Placeholder 5"/>
          <p:cNvSpPr>
            <a:spLocks noGrp="1"/>
          </p:cNvSpPr>
          <p:nvPr>
            <p:ph type="ftr" sz="quarter" idx="11"/>
          </p:nvPr>
        </p:nvSpPr>
        <p:spPr/>
        <p:txBody>
          <a:bodyPr/>
          <a:lstStyle/>
          <a:p>
            <a:r>
              <a:rPr lang="en-GB" smtClean="0"/>
              <a:t>THAMES AUDIT GROUP: Audit of Externally Referred Tests</a:t>
            </a:r>
            <a:endParaRPr lang="en-GB"/>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406590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F5718A-EE36-4B5D-9834-FFD5D44D7141}" type="datetime1">
              <a:rPr lang="en-GB" smtClean="0"/>
              <a:t>19/01/2020</a:t>
            </a:fld>
            <a:endParaRPr lang="en-GB"/>
          </a:p>
        </p:txBody>
      </p:sp>
      <p:sp>
        <p:nvSpPr>
          <p:cNvPr id="8" name="Footer Placeholder 7"/>
          <p:cNvSpPr>
            <a:spLocks noGrp="1"/>
          </p:cNvSpPr>
          <p:nvPr>
            <p:ph type="ftr" sz="quarter" idx="11"/>
          </p:nvPr>
        </p:nvSpPr>
        <p:spPr/>
        <p:txBody>
          <a:bodyPr/>
          <a:lstStyle/>
          <a:p>
            <a:r>
              <a:rPr lang="en-GB" smtClean="0"/>
              <a:t>THAMES AUDIT GROUP: Audit of Externally Referred Tests</a:t>
            </a:r>
            <a:endParaRPr lang="en-GB"/>
          </a:p>
        </p:txBody>
      </p:sp>
      <p:sp>
        <p:nvSpPr>
          <p:cNvPr id="9" name="Slide Number Placeholder 8"/>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06184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014723-86F8-4037-A542-3A0229FAE4BB}" type="datetime1">
              <a:rPr lang="en-GB" smtClean="0"/>
              <a:t>19/01/2020</a:t>
            </a:fld>
            <a:endParaRPr lang="en-GB"/>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
        <p:nvSpPr>
          <p:cNvPr id="5" name="Slide Number Placeholder 4"/>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105004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21D87-D96F-42CC-A55B-6216B0F615C8}" type="datetime1">
              <a:rPr lang="en-GB" smtClean="0"/>
              <a:t>19/01/2020</a:t>
            </a:fld>
            <a:endParaRPr lang="en-GB"/>
          </a:p>
        </p:txBody>
      </p:sp>
      <p:sp>
        <p:nvSpPr>
          <p:cNvPr id="3" name="Footer Placeholder 2"/>
          <p:cNvSpPr>
            <a:spLocks noGrp="1"/>
          </p:cNvSpPr>
          <p:nvPr>
            <p:ph type="ftr" sz="quarter" idx="11"/>
          </p:nvPr>
        </p:nvSpPr>
        <p:spPr/>
        <p:txBody>
          <a:bodyPr/>
          <a:lstStyle/>
          <a:p>
            <a:r>
              <a:rPr lang="en-GB" smtClean="0"/>
              <a:t>THAMES AUDIT GROUP: Audit of Externally Referred Tests</a:t>
            </a:r>
            <a:endParaRPr lang="en-GB"/>
          </a:p>
        </p:txBody>
      </p:sp>
      <p:sp>
        <p:nvSpPr>
          <p:cNvPr id="4" name="Slide Number Placeholder 3"/>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317791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3367D9-62F2-443C-A851-591638610349}" type="datetime1">
              <a:rPr lang="en-GB" smtClean="0"/>
              <a:t>19/01/2020</a:t>
            </a:fld>
            <a:endParaRPr lang="en-GB"/>
          </a:p>
        </p:txBody>
      </p:sp>
      <p:sp>
        <p:nvSpPr>
          <p:cNvPr id="6" name="Footer Placeholder 5"/>
          <p:cNvSpPr>
            <a:spLocks noGrp="1"/>
          </p:cNvSpPr>
          <p:nvPr>
            <p:ph type="ftr" sz="quarter" idx="11"/>
          </p:nvPr>
        </p:nvSpPr>
        <p:spPr/>
        <p:txBody>
          <a:bodyPr/>
          <a:lstStyle/>
          <a:p>
            <a:r>
              <a:rPr lang="en-GB" smtClean="0"/>
              <a:t>THAMES AUDIT GROUP: Audit of Externally Referred Tests</a:t>
            </a:r>
            <a:endParaRPr lang="en-GB"/>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293366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1DA0F-9E2B-40EB-A964-A5C27AA2BFA2}" type="datetime1">
              <a:rPr lang="en-GB" smtClean="0"/>
              <a:t>19/01/2020</a:t>
            </a:fld>
            <a:endParaRPr lang="en-GB"/>
          </a:p>
        </p:txBody>
      </p:sp>
      <p:sp>
        <p:nvSpPr>
          <p:cNvPr id="6" name="Footer Placeholder 5"/>
          <p:cNvSpPr>
            <a:spLocks noGrp="1"/>
          </p:cNvSpPr>
          <p:nvPr>
            <p:ph type="ftr" sz="quarter" idx="11"/>
          </p:nvPr>
        </p:nvSpPr>
        <p:spPr/>
        <p:txBody>
          <a:bodyPr/>
          <a:lstStyle/>
          <a:p>
            <a:r>
              <a:rPr lang="en-GB" smtClean="0"/>
              <a:t>THAMES AUDIT GROUP: Audit of Externally Referred Tests</a:t>
            </a:r>
            <a:endParaRPr lang="en-GB"/>
          </a:p>
        </p:txBody>
      </p:sp>
      <p:sp>
        <p:nvSpPr>
          <p:cNvPr id="7" name="Slide Number Placeholder 6"/>
          <p:cNvSpPr>
            <a:spLocks noGrp="1"/>
          </p:cNvSpPr>
          <p:nvPr>
            <p:ph type="sldNum" sz="quarter" idx="12"/>
          </p:nvPr>
        </p:nvSpPr>
        <p:spPr/>
        <p:txBody>
          <a:bodyPr/>
          <a:lstStyle/>
          <a:p>
            <a:fld id="{3C3FDA02-6851-4082-A894-C9000EA50F57}" type="slidenum">
              <a:rPr lang="en-GB" smtClean="0"/>
              <a:t>‹#›</a:t>
            </a:fld>
            <a:endParaRPr lang="en-GB"/>
          </a:p>
        </p:txBody>
      </p:sp>
    </p:spTree>
    <p:extLst>
      <p:ext uri="{BB962C8B-B14F-4D97-AF65-F5344CB8AC3E}">
        <p14:creationId xmlns:p14="http://schemas.microsoft.com/office/powerpoint/2010/main" val="67541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C8662-1355-49AF-9509-822E1A968F1F}" type="datetime1">
              <a:rPr lang="en-GB" smtClean="0"/>
              <a:t>19/01/2020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THAMES AUDIT GROUP: Audit of Externally Referred Tests</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3FDA02-6851-4082-A894-C9000EA50F57}" type="slidenum">
              <a:rPr lang="en-GB" smtClean="0"/>
              <a:t>‹#›</a:t>
            </a:fld>
            <a:endParaRPr lang="en-GB"/>
          </a:p>
        </p:txBody>
      </p:sp>
    </p:spTree>
    <p:extLst>
      <p:ext uri="{BB962C8B-B14F-4D97-AF65-F5344CB8AC3E}">
        <p14:creationId xmlns:p14="http://schemas.microsoft.com/office/powerpoint/2010/main" val="2532748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accent6"/>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7.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oleObject" Target="../embeddings/oleObject1.bin"/><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4632" cy="2018655"/>
          </a:xfrm>
        </p:spPr>
        <p:txBody>
          <a:bodyPr>
            <a:normAutofit fontScale="90000"/>
          </a:bodyPr>
          <a:lstStyle/>
          <a:p>
            <a:r>
              <a:rPr lang="en-GB" b="1" dirty="0" smtClean="0"/>
              <a:t>Audit of Externally Referred Tests</a:t>
            </a:r>
            <a:br>
              <a:rPr lang="en-GB" b="1" dirty="0" smtClean="0"/>
            </a:br>
            <a:r>
              <a:rPr lang="en-GB" b="1" dirty="0"/>
              <a:t/>
            </a:r>
            <a:br>
              <a:rPr lang="en-GB" b="1" dirty="0"/>
            </a:br>
            <a:r>
              <a:rPr lang="en-GB" b="1" dirty="0" smtClean="0"/>
              <a:t>September 2019</a:t>
            </a:r>
            <a:endParaRPr lang="en-GB" dirty="0"/>
          </a:p>
        </p:txBody>
      </p:sp>
      <p:sp>
        <p:nvSpPr>
          <p:cNvPr id="3" name="Subtitle 2"/>
          <p:cNvSpPr>
            <a:spLocks noGrp="1"/>
          </p:cNvSpPr>
          <p:nvPr>
            <p:ph type="subTitle" idx="1"/>
          </p:nvPr>
        </p:nvSpPr>
        <p:spPr>
          <a:xfrm>
            <a:off x="1043608" y="4869160"/>
            <a:ext cx="6728792" cy="769640"/>
          </a:xfrm>
        </p:spPr>
        <p:txBody>
          <a:bodyPr>
            <a:normAutofit fontScale="85000" lnSpcReduction="20000"/>
          </a:bodyPr>
          <a:lstStyle/>
          <a:p>
            <a:r>
              <a:rPr lang="en-GB" b="1" dirty="0" smtClean="0">
                <a:effectLst/>
              </a:rPr>
              <a:t>Dr Sabrina </a:t>
            </a:r>
            <a:r>
              <a:rPr lang="en-GB" b="1" dirty="0" err="1" smtClean="0">
                <a:effectLst/>
              </a:rPr>
              <a:t>Mosaheb</a:t>
            </a:r>
            <a:r>
              <a:rPr lang="en-GB" b="1" dirty="0" smtClean="0">
                <a:effectLst/>
              </a:rPr>
              <a:t>, Dr Nikola Costa and Dawn </a:t>
            </a:r>
            <a:r>
              <a:rPr lang="en-GB" b="1" dirty="0" err="1" smtClean="0">
                <a:effectLst/>
              </a:rPr>
              <a:t>Grenshaw</a:t>
            </a:r>
            <a:endParaRPr lang="en-GB" dirty="0" smtClean="0">
              <a:effectLst/>
            </a:endParaRP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18035" y="44624"/>
            <a:ext cx="1490469" cy="1213227"/>
          </a:xfrm>
          <a:prstGeom prst="rect">
            <a:avLst/>
          </a:prstGeom>
        </p:spPr>
      </p:pic>
    </p:spTree>
    <p:extLst>
      <p:ext uri="{BB962C8B-B14F-4D97-AF65-F5344CB8AC3E}">
        <p14:creationId xmlns:p14="http://schemas.microsoft.com/office/powerpoint/2010/main" val="3814117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Q5: How do you find potential referral labs for a new externally referred test?</a:t>
            </a:r>
          </a:p>
        </p:txBody>
      </p:sp>
      <p:sp>
        <p:nvSpPr>
          <p:cNvPr id="5" name="Content Placeholder 4"/>
          <p:cNvSpPr>
            <a:spLocks noGrp="1"/>
          </p:cNvSpPr>
          <p:nvPr>
            <p:ph idx="1"/>
          </p:nvPr>
        </p:nvSpPr>
        <p:spPr>
          <a:xfrm>
            <a:off x="457200" y="4941168"/>
            <a:ext cx="8229600" cy="1184995"/>
          </a:xfrm>
        </p:spPr>
        <p:txBody>
          <a:bodyPr>
            <a:normAutofit fontScale="62500" lnSpcReduction="20000"/>
          </a:bodyPr>
          <a:lstStyle/>
          <a:p>
            <a:r>
              <a:rPr lang="en-GB" dirty="0" smtClean="0"/>
              <a:t>Other:</a:t>
            </a:r>
          </a:p>
          <a:p>
            <a:pPr lvl="1"/>
            <a:r>
              <a:rPr lang="en-GB" dirty="0" smtClean="0"/>
              <a:t>Discussions with colleagues</a:t>
            </a:r>
          </a:p>
          <a:p>
            <a:pPr lvl="1"/>
            <a:r>
              <a:rPr lang="en-GB" dirty="0" smtClean="0"/>
              <a:t>Email external labs directly</a:t>
            </a:r>
          </a:p>
          <a:p>
            <a:pPr lvl="1"/>
            <a:r>
              <a:rPr lang="en-GB" dirty="0" smtClean="0"/>
              <a:t>Search on UKAS website for accredited assays</a:t>
            </a:r>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2944655888"/>
              </p:ext>
            </p:extLst>
          </p:nvPr>
        </p:nvGraphicFramePr>
        <p:xfrm>
          <a:off x="683568" y="1484784"/>
          <a:ext cx="7676604" cy="35453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1887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Q6: Do you send samples to any external lab for an assay that is not UKAS-accredited?</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2983722958"/>
              </p:ext>
            </p:extLst>
          </p:nvPr>
        </p:nvGraphicFramePr>
        <p:xfrm>
          <a:off x="323528" y="1412776"/>
          <a:ext cx="8341988" cy="46959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4178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Q7</a:t>
            </a:r>
            <a:r>
              <a:rPr lang="en-GB" sz="2400" dirty="0"/>
              <a:t>: If you send samples to a </a:t>
            </a:r>
            <a:r>
              <a:rPr lang="en-GB" sz="2400" dirty="0" smtClean="0"/>
              <a:t>non-UKAS-accredited </a:t>
            </a:r>
            <a:r>
              <a:rPr lang="en-GB" sz="2400" dirty="0"/>
              <a:t>lab for an assay and there is an alternative accredited lab for the assay available, do you formally ratify/justify that </a:t>
            </a:r>
            <a:r>
              <a:rPr lang="en-GB" sz="2400" dirty="0" smtClean="0"/>
              <a:t>decision?</a:t>
            </a:r>
            <a:endParaRPr lang="en-GB" sz="2400"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3572613833"/>
              </p:ext>
            </p:extLst>
          </p:nvPr>
        </p:nvGraphicFramePr>
        <p:xfrm>
          <a:off x="467544" y="1700808"/>
          <a:ext cx="8341988" cy="45519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63281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Q7: If you send samples to a non-UKAS-</a:t>
            </a:r>
            <a:r>
              <a:rPr lang="en-GB" sz="2400" dirty="0" err="1"/>
              <a:t>accrediated</a:t>
            </a:r>
            <a:r>
              <a:rPr lang="en-GB" sz="2400" dirty="0"/>
              <a:t> lab for an assay and there is an alternative accredited lab for the assay available, do you formally ratify/justify that decision?</a:t>
            </a:r>
          </a:p>
        </p:txBody>
      </p:sp>
      <p:sp>
        <p:nvSpPr>
          <p:cNvPr id="3" name="Content Placeholder 2"/>
          <p:cNvSpPr>
            <a:spLocks noGrp="1"/>
          </p:cNvSpPr>
          <p:nvPr>
            <p:ph idx="1"/>
          </p:nvPr>
        </p:nvSpPr>
        <p:spPr/>
        <p:txBody>
          <a:bodyPr>
            <a:normAutofit fontScale="70000" lnSpcReduction="20000"/>
          </a:bodyPr>
          <a:lstStyle/>
          <a:p>
            <a:r>
              <a:rPr lang="en-GB" dirty="0" smtClean="0"/>
              <a:t>Comments:</a:t>
            </a:r>
          </a:p>
          <a:p>
            <a:pPr lvl="1"/>
            <a:r>
              <a:rPr lang="en-GB" dirty="0" smtClean="0"/>
              <a:t>Sometimes the only available provider.</a:t>
            </a:r>
          </a:p>
          <a:p>
            <a:pPr lvl="1"/>
            <a:r>
              <a:rPr lang="en-GB" dirty="0" smtClean="0"/>
              <a:t>Contacted </a:t>
            </a:r>
            <a:r>
              <a:rPr lang="en-GB" dirty="0"/>
              <a:t>lab to ensure no concerns regarding service.</a:t>
            </a:r>
          </a:p>
          <a:p>
            <a:pPr lvl="1"/>
            <a:r>
              <a:rPr lang="en-GB" dirty="0"/>
              <a:t>Documented in change </a:t>
            </a:r>
            <a:r>
              <a:rPr lang="en-GB" dirty="0" smtClean="0"/>
              <a:t>control.</a:t>
            </a:r>
            <a:endParaRPr lang="en-GB" dirty="0"/>
          </a:p>
          <a:p>
            <a:pPr lvl="1"/>
            <a:r>
              <a:rPr lang="en-GB" dirty="0"/>
              <a:t>Not formal but considerations would be cost, transport, pre-existing knowledge/experience of a referral lab and clinical staff overseeing assay.</a:t>
            </a:r>
          </a:p>
          <a:p>
            <a:pPr lvl="1"/>
            <a:r>
              <a:rPr lang="en-GB" dirty="0"/>
              <a:t>Discussed at clinical conference call. Does the lab meet service requirements and working towards accreditation? Reviewed at least annually.</a:t>
            </a:r>
          </a:p>
          <a:p>
            <a:pPr lvl="1"/>
            <a:r>
              <a:rPr lang="en-GB" dirty="0"/>
              <a:t>We justify selection of these labs based on multiple factors: good long-term relationship with lab, appreciation of their expertise/experience of the assay.</a:t>
            </a:r>
          </a:p>
          <a:p>
            <a:pPr lvl="1"/>
            <a:r>
              <a:rPr lang="en-GB" dirty="0"/>
              <a:t>If it is part of a local care pathway or SAS laboratory - e.g. certain bone markers</a:t>
            </a:r>
          </a:p>
          <a:p>
            <a:pPr lvl="1"/>
            <a:r>
              <a:rPr lang="en-GB" dirty="0" smtClean="0"/>
              <a:t>Discussed </a:t>
            </a:r>
            <a:r>
              <a:rPr lang="en-GB" dirty="0"/>
              <a:t>at clinical governance meetings and formally </a:t>
            </a:r>
            <a:r>
              <a:rPr lang="en-GB" dirty="0" err="1"/>
              <a:t>minuted</a:t>
            </a:r>
            <a:r>
              <a:rPr lang="en-GB" dirty="0"/>
              <a:t>.</a:t>
            </a:r>
          </a:p>
          <a:p>
            <a:pPr lvl="1"/>
            <a:endParaRPr lang="en-GB" dirty="0" smtClean="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1646219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Q8</a:t>
            </a:r>
            <a:r>
              <a:rPr lang="en-GB" sz="2400" dirty="0"/>
              <a:t>: How often does your laboratory review your repertoire of externally referred tests and your choice of external laboratories.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2313556375"/>
              </p:ext>
            </p:extLst>
          </p:nvPr>
        </p:nvGraphicFramePr>
        <p:xfrm>
          <a:off x="395536" y="1772816"/>
          <a:ext cx="8496944" cy="4320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2084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Q9: </a:t>
            </a:r>
            <a:r>
              <a:rPr lang="en-GB" sz="2400" dirty="0"/>
              <a:t>If you had more than one option for an external laboratory to perform a test which is requested regularly, how would you rank the following criteria in importance for helping you decide which lab to use? </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54654023"/>
              </p:ext>
            </p:extLst>
          </p:nvPr>
        </p:nvGraphicFramePr>
        <p:xfrm>
          <a:off x="467544" y="1628800"/>
          <a:ext cx="8136904" cy="4608517"/>
        </p:xfrm>
        <a:graphic>
          <a:graphicData uri="http://schemas.openxmlformats.org/drawingml/2006/table">
            <a:tbl>
              <a:tblPr>
                <a:tableStyleId>{5C22544A-7EE6-4342-B048-85BDC9FD1C3A}</a:tableStyleId>
              </a:tblPr>
              <a:tblGrid>
                <a:gridCol w="412623"/>
                <a:gridCol w="6833018"/>
                <a:gridCol w="891263"/>
              </a:tblGrid>
              <a:tr h="272102">
                <a:tc>
                  <a:txBody>
                    <a:bodyPr/>
                    <a:lstStyle/>
                    <a:p>
                      <a:pPr algn="l" fontAlgn="b"/>
                      <a:r>
                        <a:rPr lang="en-GB" sz="1100" b="1" u="none" strike="noStrike" dirty="0">
                          <a:effectLst/>
                        </a:rPr>
                        <a:t> </a:t>
                      </a:r>
                      <a:endParaRPr lang="en-GB" sz="11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400" b="1" u="none" strike="noStrike" dirty="0">
                          <a:effectLst/>
                        </a:rPr>
                        <a:t>Question </a:t>
                      </a:r>
                      <a:endParaRPr lang="en-GB"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400" b="1" u="none" strike="noStrike" dirty="0">
                          <a:effectLst/>
                        </a:rPr>
                        <a:t>Mean rank</a:t>
                      </a:r>
                      <a:endParaRPr lang="en-GB"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dirty="0">
                          <a:effectLst/>
                        </a:rPr>
                        <a:t>1</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referral lab UKAS accredited?</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dirty="0">
                          <a:effectLst/>
                        </a:rPr>
                        <a:t>2.37</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2</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turnaround time acceptable to our users?</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4.44</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3</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Are sample requirements feasible for our patients?</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5.44</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4</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Do we currently send tests to this laboratory? Are we satisfied with their service?</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6.61</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5</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test cost reasonable and competitive?</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6.78</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6</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Are sample transport requirements acceptable?</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7.17</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7</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lab's EQA appropriate &amp; performance satisfactory?</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7.22</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485836">
                <a:tc>
                  <a:txBody>
                    <a:bodyPr/>
                    <a:lstStyle/>
                    <a:p>
                      <a:pPr algn="l" fontAlgn="b"/>
                      <a:r>
                        <a:rPr lang="en-GB" sz="1200" u="none" strike="noStrike">
                          <a:effectLst/>
                        </a:rPr>
                        <a:t>8</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there an established clinical pathway in place between our hospital and the referral hospital, which will enable optimal collaboration between clinicians and specialists involved in the care of the patient?</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7.47</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313253">
                <a:tc>
                  <a:txBody>
                    <a:bodyPr/>
                    <a:lstStyle/>
                    <a:p>
                      <a:pPr algn="l" fontAlgn="b"/>
                      <a:r>
                        <a:rPr lang="en-GB" sz="1200" u="none" strike="noStrike">
                          <a:effectLst/>
                        </a:rPr>
                        <a:t>9</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Are the geographical location and/or transport links to the referral laboratory convenient?</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8.39</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10</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external lab easy to contact to obtain results or clinical advice?</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8.67</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11</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laboratory a National or Regional referral centre or centre of excellence?</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a:effectLst/>
                        </a:rPr>
                        <a:t>9.72</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12</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reporting style (including interpretative comments) acceptable? </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dirty="0">
                          <a:effectLst/>
                        </a:rPr>
                        <a:t>9.88</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13</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clinical feedback acceptable? (</a:t>
                      </a:r>
                      <a:r>
                        <a:rPr lang="en-GB" sz="1200" u="none" strike="noStrike" dirty="0" err="1">
                          <a:effectLst/>
                        </a:rPr>
                        <a:t>i.e</a:t>
                      </a:r>
                      <a:r>
                        <a:rPr lang="en-GB" sz="1200" u="none" strike="noStrike" dirty="0">
                          <a:effectLst/>
                        </a:rPr>
                        <a:t> do our users recommend the provider?)</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dirty="0">
                          <a:effectLst/>
                        </a:rPr>
                        <a:t>10.78</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14</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Is the reporting method acceptable? (i.e. post, e-mail, fax, </a:t>
                      </a:r>
                      <a:r>
                        <a:rPr lang="en-GB" sz="1200" u="none" strike="noStrike" dirty="0" err="1">
                          <a:effectLst/>
                        </a:rPr>
                        <a:t>NPEx</a:t>
                      </a:r>
                      <a:r>
                        <a:rPr lang="en-GB" sz="1200" u="none" strike="noStrike" dirty="0">
                          <a:effectLst/>
                        </a:rPr>
                        <a:t>, etc.)</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dirty="0">
                          <a:effectLst/>
                        </a:rPr>
                        <a:t>11.06</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r h="272102">
                <a:tc>
                  <a:txBody>
                    <a:bodyPr/>
                    <a:lstStyle/>
                    <a:p>
                      <a:pPr algn="l" fontAlgn="b"/>
                      <a:r>
                        <a:rPr lang="en-GB" sz="1200" u="none" strike="noStrike">
                          <a:effectLst/>
                        </a:rPr>
                        <a:t>15</a:t>
                      </a:r>
                      <a:endParaRPr lang="en-GB" sz="12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ctr"/>
                      <a:r>
                        <a:rPr lang="en-GB" sz="1200" u="none" strike="noStrike" dirty="0">
                          <a:effectLst/>
                        </a:rPr>
                        <a:t>Does the referral lab use </a:t>
                      </a:r>
                      <a:r>
                        <a:rPr lang="en-GB" sz="1200" u="none" strike="noStrike" dirty="0" err="1">
                          <a:effectLst/>
                        </a:rPr>
                        <a:t>NPEx</a:t>
                      </a:r>
                      <a:r>
                        <a:rPr lang="en-GB" sz="1200" u="none" strike="noStrike" dirty="0">
                          <a:effectLst/>
                        </a:rPr>
                        <a:t>?</a:t>
                      </a:r>
                      <a:endParaRPr lang="en-GB"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c>
                  <a:txBody>
                    <a:bodyPr/>
                    <a:lstStyle/>
                    <a:p>
                      <a:pPr algn="l" fontAlgn="b"/>
                      <a:r>
                        <a:rPr lang="en-GB" sz="1200" u="none" strike="noStrike" dirty="0">
                          <a:effectLst/>
                        </a:rPr>
                        <a:t>13.12</a:t>
                      </a:r>
                      <a:endParaRPr lang="en-GB"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FDFF"/>
                    </a:solidFill>
                  </a:tcPr>
                </a:tc>
              </a:tr>
            </a:tbl>
          </a:graphicData>
        </a:graphic>
      </p:graphicFrame>
    </p:spTree>
    <p:extLst>
      <p:ext uri="{BB962C8B-B14F-4D97-AF65-F5344CB8AC3E}">
        <p14:creationId xmlns:p14="http://schemas.microsoft.com/office/powerpoint/2010/main" val="2195174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78" y="260648"/>
            <a:ext cx="9048626" cy="591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893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Part 4</a:t>
            </a:r>
            <a:endParaRPr lang="en-GB" dirty="0"/>
          </a:p>
        </p:txBody>
      </p:sp>
      <p:sp>
        <p:nvSpPr>
          <p:cNvPr id="3" name="Subtitle 2"/>
          <p:cNvSpPr>
            <a:spLocks noGrp="1"/>
          </p:cNvSpPr>
          <p:nvPr>
            <p:ph type="subTitle" idx="1"/>
          </p:nvPr>
        </p:nvSpPr>
        <p:spPr/>
        <p:txBody>
          <a:bodyPr/>
          <a:lstStyle/>
          <a:p>
            <a:r>
              <a:rPr lang="en-GB" dirty="0" smtClean="0"/>
              <a:t>Operation of Section for Externally Referred Tests</a:t>
            </a:r>
            <a:endParaRPr lang="en-GB" dirty="0"/>
          </a:p>
        </p:txBody>
      </p:sp>
    </p:spTree>
    <p:extLst>
      <p:ext uri="{BB962C8B-B14F-4D97-AF65-F5344CB8AC3E}">
        <p14:creationId xmlns:p14="http://schemas.microsoft.com/office/powerpoint/2010/main" val="3821201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Q10: Please indicate in which area of your laboratory externally referred tests are handled.</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968915855"/>
              </p:ext>
            </p:extLst>
          </p:nvPr>
        </p:nvGraphicFramePr>
        <p:xfrm>
          <a:off x="395536" y="1412776"/>
          <a:ext cx="8344951" cy="48414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87989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Q11: From which disciplines does your externally referred section handle samples?</a:t>
            </a:r>
            <a:endParaRPr lang="en-GB" sz="2400"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1522598201"/>
              </p:ext>
            </p:extLst>
          </p:nvPr>
        </p:nvGraphicFramePr>
        <p:xfrm>
          <a:off x="539552" y="1412776"/>
          <a:ext cx="8038126" cy="46254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8828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3600" dirty="0" smtClean="0"/>
              <a:t>Part 1: About </a:t>
            </a:r>
            <a:r>
              <a:rPr lang="en-GB" sz="3600" dirty="0"/>
              <a:t>y</a:t>
            </a:r>
            <a:r>
              <a:rPr lang="en-GB" sz="3600" dirty="0" smtClean="0"/>
              <a:t>our laboratory</a:t>
            </a:r>
            <a:endParaRPr lang="en-GB" sz="3600" dirty="0"/>
          </a:p>
        </p:txBody>
      </p:sp>
      <p:sp>
        <p:nvSpPr>
          <p:cNvPr id="3" name="Content Placeholder 2"/>
          <p:cNvSpPr>
            <a:spLocks noGrp="1"/>
          </p:cNvSpPr>
          <p:nvPr>
            <p:ph idx="1"/>
          </p:nvPr>
        </p:nvSpPr>
        <p:spPr/>
        <p:txBody>
          <a:bodyPr>
            <a:normAutofit fontScale="92500"/>
          </a:bodyPr>
          <a:lstStyle/>
          <a:p>
            <a:r>
              <a:rPr lang="en-GB" dirty="0" smtClean="0"/>
              <a:t>Questionnaire sent out to members of the TAG mailing list in the Southern and Eastern Regions.</a:t>
            </a:r>
          </a:p>
          <a:p>
            <a:r>
              <a:rPr lang="en-GB" dirty="0" smtClean="0"/>
              <a:t>19 responses received.</a:t>
            </a:r>
          </a:p>
          <a:p>
            <a:r>
              <a:rPr lang="en-GB" dirty="0" smtClean="0"/>
              <a:t>Type of Hospital:</a:t>
            </a:r>
          </a:p>
          <a:p>
            <a:pPr lvl="1"/>
            <a:r>
              <a:rPr lang="en-GB" dirty="0" smtClean="0"/>
              <a:t>DGH: 12</a:t>
            </a:r>
          </a:p>
          <a:p>
            <a:pPr lvl="1"/>
            <a:r>
              <a:rPr lang="en-GB" dirty="0" smtClean="0"/>
              <a:t>Teaching hospital: 5</a:t>
            </a:r>
          </a:p>
          <a:p>
            <a:pPr lvl="2"/>
            <a:r>
              <a:rPr lang="en-GB" dirty="0" smtClean="0"/>
              <a:t>1 teaching hospital and DGH</a:t>
            </a:r>
          </a:p>
          <a:p>
            <a:pPr lvl="2"/>
            <a:r>
              <a:rPr lang="en-GB" dirty="0" smtClean="0"/>
              <a:t>1 teaching and specialist hospital</a:t>
            </a:r>
          </a:p>
          <a:p>
            <a:pPr lvl="1"/>
            <a:r>
              <a:rPr lang="en-GB" dirty="0" smtClean="0"/>
              <a:t>Specialist: 3</a:t>
            </a:r>
          </a:p>
        </p:txBody>
      </p:sp>
      <p:sp>
        <p:nvSpPr>
          <p:cNvPr id="4" name="Footer Placeholder 3"/>
          <p:cNvSpPr>
            <a:spLocks noGrp="1"/>
          </p:cNvSpPr>
          <p:nvPr>
            <p:ph type="ftr" sz="quarter" idx="11"/>
          </p:nvPr>
        </p:nvSpPr>
        <p:spPr>
          <a:xfrm>
            <a:off x="2699792" y="6356350"/>
            <a:ext cx="3888432" cy="365125"/>
          </a:xfrm>
        </p:spPr>
        <p:txBody>
          <a:bodyPr/>
          <a:lstStyle/>
          <a:p>
            <a:r>
              <a:rPr lang="en-GB" dirty="0" smtClean="0"/>
              <a:t>THAMES AUDIT GROUP: Audit of Externally Referred Tests</a:t>
            </a:r>
            <a:endParaRPr lang="en-GB" dirty="0"/>
          </a:p>
        </p:txBody>
      </p:sp>
    </p:spTree>
    <p:extLst>
      <p:ext uri="{BB962C8B-B14F-4D97-AF65-F5344CB8AC3E}">
        <p14:creationId xmlns:p14="http://schemas.microsoft.com/office/powerpoint/2010/main" val="2719790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635080" cy="1143000"/>
          </a:xfrm>
        </p:spPr>
        <p:txBody>
          <a:bodyPr>
            <a:noAutofit/>
          </a:bodyPr>
          <a:lstStyle/>
          <a:p>
            <a:pPr algn="l"/>
            <a:r>
              <a:rPr lang="en-GB" sz="2400" dirty="0" smtClean="0"/>
              <a:t>Q11: From which disciplines does your externally referred section handle samples?</a:t>
            </a:r>
            <a:endParaRPr lang="en-GB" sz="2400"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9" name="Chart 8"/>
          <p:cNvGraphicFramePr>
            <a:graphicFrameLocks noGrp="1"/>
          </p:cNvGraphicFramePr>
          <p:nvPr>
            <p:extLst>
              <p:ext uri="{D42A27DB-BD31-4B8C-83A1-F6EECF244321}">
                <p14:modId xmlns:p14="http://schemas.microsoft.com/office/powerpoint/2010/main" val="2307305743"/>
              </p:ext>
            </p:extLst>
          </p:nvPr>
        </p:nvGraphicFramePr>
        <p:xfrm>
          <a:off x="251520" y="1274154"/>
          <a:ext cx="8344951" cy="49134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826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635080" cy="1143000"/>
          </a:xfrm>
        </p:spPr>
        <p:txBody>
          <a:bodyPr>
            <a:noAutofit/>
          </a:bodyPr>
          <a:lstStyle/>
          <a:p>
            <a:pPr algn="l"/>
            <a:r>
              <a:rPr lang="en-GB" sz="2400" dirty="0" smtClean="0"/>
              <a:t>Q12: </a:t>
            </a:r>
            <a:r>
              <a:rPr lang="en-GB" sz="2400" dirty="0"/>
              <a:t>If your lab is part of a network, is your externally referred section consolidated onto one site?</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2384959408"/>
              </p:ext>
            </p:extLst>
          </p:nvPr>
        </p:nvGraphicFramePr>
        <p:xfrm>
          <a:off x="827584" y="1340768"/>
          <a:ext cx="7318046" cy="49134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05245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Q13: </a:t>
            </a:r>
            <a:r>
              <a:rPr lang="en-GB" sz="2400" dirty="0"/>
              <a:t>Do you send externally referred samples away in batches?</a:t>
            </a:r>
          </a:p>
        </p:txBody>
      </p:sp>
      <p:sp>
        <p:nvSpPr>
          <p:cNvPr id="5" name="Content Placeholder 4"/>
          <p:cNvSpPr>
            <a:spLocks noGrp="1"/>
          </p:cNvSpPr>
          <p:nvPr>
            <p:ph idx="1"/>
          </p:nvPr>
        </p:nvSpPr>
        <p:spPr/>
        <p:txBody>
          <a:bodyPr>
            <a:normAutofit lnSpcReduction="10000"/>
          </a:bodyPr>
          <a:lstStyle/>
          <a:p>
            <a:r>
              <a:rPr lang="en-GB" dirty="0" smtClean="0"/>
              <a:t>Yes – 14 labs</a:t>
            </a:r>
          </a:p>
          <a:p>
            <a:r>
              <a:rPr lang="en-GB" dirty="0" smtClean="0"/>
              <a:t>No- 4 labs</a:t>
            </a:r>
          </a:p>
          <a:p>
            <a:pPr lvl="1"/>
            <a:r>
              <a:rPr lang="en-GB" dirty="0" smtClean="0"/>
              <a:t>Non-urgent samples grouped by referral lab and sent together (3 labs)</a:t>
            </a:r>
          </a:p>
          <a:p>
            <a:pPr lvl="1"/>
            <a:r>
              <a:rPr lang="en-GB" dirty="0" smtClean="0"/>
              <a:t>Daily batches – (3 labs)</a:t>
            </a:r>
          </a:p>
          <a:p>
            <a:pPr lvl="1"/>
            <a:r>
              <a:rPr lang="en-GB" dirty="0" smtClean="0"/>
              <a:t>Frozen samples batched ( 3 labs)</a:t>
            </a:r>
          </a:p>
          <a:p>
            <a:pPr lvl="1"/>
            <a:r>
              <a:rPr lang="en-GB" dirty="0" smtClean="0"/>
              <a:t>London transport Tues and Thurs (1 lab)</a:t>
            </a:r>
          </a:p>
          <a:p>
            <a:pPr lvl="1"/>
            <a:r>
              <a:rPr lang="en-GB" dirty="0" smtClean="0"/>
              <a:t>Sent once a week unless urgent (1 lab)</a:t>
            </a:r>
          </a:p>
          <a:p>
            <a:pPr lvl="1"/>
            <a:r>
              <a:rPr lang="en-GB" dirty="0" smtClean="0"/>
              <a:t>1</a:t>
            </a:r>
            <a:r>
              <a:rPr lang="en-GB" baseline="30000" dirty="0" smtClean="0"/>
              <a:t>st</a:t>
            </a:r>
            <a:r>
              <a:rPr lang="en-GB" dirty="0" smtClean="0"/>
              <a:t> class post 3 x a week plus weekly courier.</a:t>
            </a:r>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1664513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Q14: </a:t>
            </a:r>
            <a:r>
              <a:rPr lang="en-GB" sz="2400" dirty="0"/>
              <a:t>What forms of transport do you use for externally referred samples?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2809284172"/>
              </p:ext>
            </p:extLst>
          </p:nvPr>
        </p:nvGraphicFramePr>
        <p:xfrm>
          <a:off x="323528" y="1484784"/>
          <a:ext cx="8280920" cy="46805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96509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Q15: </a:t>
            </a:r>
            <a:r>
              <a:rPr lang="en-GB" sz="2400" dirty="0"/>
              <a:t>How does your laboratory send samples that must remain frozen?</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3734205215"/>
              </p:ext>
            </p:extLst>
          </p:nvPr>
        </p:nvGraphicFramePr>
        <p:xfrm>
          <a:off x="467544" y="1556792"/>
          <a:ext cx="8026876"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6516216" y="3356992"/>
            <a:ext cx="2232248" cy="738664"/>
          </a:xfrm>
          <a:prstGeom prst="rect">
            <a:avLst/>
          </a:prstGeom>
          <a:noFill/>
          <a:ln>
            <a:solidFill>
              <a:schemeClr val="tx1"/>
            </a:solidFill>
          </a:ln>
        </p:spPr>
        <p:txBody>
          <a:bodyPr wrap="square" rtlCol="0">
            <a:spAutoFit/>
          </a:bodyPr>
          <a:lstStyle/>
          <a:p>
            <a:r>
              <a:rPr lang="en-GB" sz="1400" dirty="0" smtClean="0"/>
              <a:t>Bio-freeze bottles. Contain special coolant to keep sample frozen for 44-48h</a:t>
            </a:r>
            <a:endParaRPr lang="en-GB" sz="1400" dirty="0"/>
          </a:p>
        </p:txBody>
      </p:sp>
      <p:sp>
        <p:nvSpPr>
          <p:cNvPr id="5" name="TextBox 4"/>
          <p:cNvSpPr txBox="1"/>
          <p:nvPr/>
        </p:nvSpPr>
        <p:spPr>
          <a:xfrm>
            <a:off x="4716016" y="2708920"/>
            <a:ext cx="1656184" cy="954107"/>
          </a:xfrm>
          <a:prstGeom prst="rect">
            <a:avLst/>
          </a:prstGeom>
          <a:noFill/>
          <a:ln>
            <a:solidFill>
              <a:schemeClr val="tx1"/>
            </a:solidFill>
          </a:ln>
        </p:spPr>
        <p:txBody>
          <a:bodyPr wrap="square" rtlCol="0">
            <a:spAutoFit/>
          </a:bodyPr>
          <a:lstStyle/>
          <a:p>
            <a:r>
              <a:rPr lang="en-GB" sz="1400" dirty="0" smtClean="0"/>
              <a:t>-PDQ – specialist ice truck</a:t>
            </a:r>
          </a:p>
          <a:p>
            <a:r>
              <a:rPr lang="en-GB" sz="1400" dirty="0" smtClean="0"/>
              <a:t>-When samples sent internationally</a:t>
            </a:r>
            <a:endParaRPr lang="en-GB" sz="1400" dirty="0"/>
          </a:p>
        </p:txBody>
      </p:sp>
    </p:spTree>
    <p:extLst>
      <p:ext uri="{BB962C8B-B14F-4D97-AF65-F5344CB8AC3E}">
        <p14:creationId xmlns:p14="http://schemas.microsoft.com/office/powerpoint/2010/main" val="3212207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Q16: </a:t>
            </a:r>
            <a:r>
              <a:rPr lang="en-GB" sz="2400" dirty="0"/>
              <a:t>How often does your laboratory send routine frozen samples to external labs?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1592313933"/>
              </p:ext>
            </p:extLst>
          </p:nvPr>
        </p:nvGraphicFramePr>
        <p:xfrm>
          <a:off x="395536" y="1700808"/>
          <a:ext cx="8424936" cy="4464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18610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07088" cy="1143000"/>
          </a:xfrm>
        </p:spPr>
        <p:txBody>
          <a:bodyPr>
            <a:noAutofit/>
          </a:bodyPr>
          <a:lstStyle/>
          <a:p>
            <a:pPr algn="l"/>
            <a:r>
              <a:rPr lang="en-GB" sz="2400" dirty="0" smtClean="0"/>
              <a:t>Q17</a:t>
            </a:r>
            <a:r>
              <a:rPr lang="en-GB" sz="2400" dirty="0"/>
              <a:t>: What packaging do you use to send </a:t>
            </a:r>
            <a:r>
              <a:rPr lang="en-GB" sz="2400" dirty="0" smtClean="0"/>
              <a:t>frozen samples </a:t>
            </a:r>
            <a:r>
              <a:rPr lang="en-GB" sz="2400" dirty="0"/>
              <a:t>to external labs?</a:t>
            </a:r>
          </a:p>
        </p:txBody>
      </p:sp>
      <p:sp>
        <p:nvSpPr>
          <p:cNvPr id="3" name="Content Placeholder 2"/>
          <p:cNvSpPr>
            <a:spLocks noGrp="1"/>
          </p:cNvSpPr>
          <p:nvPr>
            <p:ph idx="1"/>
          </p:nvPr>
        </p:nvSpPr>
        <p:spPr/>
        <p:txBody>
          <a:bodyPr>
            <a:normAutofit fontScale="85000" lnSpcReduction="10000"/>
          </a:bodyPr>
          <a:lstStyle/>
          <a:p>
            <a:r>
              <a:rPr lang="en-GB" dirty="0" smtClean="0"/>
              <a:t>16 labs: polystyrene boxes</a:t>
            </a:r>
          </a:p>
          <a:p>
            <a:pPr lvl="1"/>
            <a:r>
              <a:rPr lang="en-GB" dirty="0" smtClean="0"/>
              <a:t>9 labs with dry ice</a:t>
            </a:r>
          </a:p>
          <a:p>
            <a:pPr lvl="1"/>
            <a:r>
              <a:rPr lang="en-GB" dirty="0" smtClean="0"/>
              <a:t>7 labs with ice packs</a:t>
            </a:r>
          </a:p>
          <a:p>
            <a:r>
              <a:rPr lang="en-GB" dirty="0" smtClean="0"/>
              <a:t>2 labs: cardboard boxes with absorbent packaging.</a:t>
            </a:r>
          </a:p>
          <a:p>
            <a:r>
              <a:rPr lang="en-GB" dirty="0" smtClean="0"/>
              <a:t>1 lab: UN3373 </a:t>
            </a:r>
            <a:r>
              <a:rPr lang="en-GB" dirty="0"/>
              <a:t>waterproof bags with ice </a:t>
            </a:r>
            <a:r>
              <a:rPr lang="en-GB" dirty="0" smtClean="0"/>
              <a:t>blocks.</a:t>
            </a:r>
          </a:p>
          <a:p>
            <a:r>
              <a:rPr lang="en-GB" dirty="0" smtClean="0"/>
              <a:t>1 lab: containers stored at -40 degrees</a:t>
            </a:r>
          </a:p>
          <a:p>
            <a:pPr marL="0" indent="0">
              <a:buNone/>
            </a:pPr>
            <a:endParaRPr lang="en-GB" dirty="0" smtClean="0"/>
          </a:p>
          <a:p>
            <a:r>
              <a:rPr lang="en-GB" dirty="0" smtClean="0"/>
              <a:t>6 labs: also put samples in specimen bags</a:t>
            </a:r>
          </a:p>
          <a:p>
            <a:r>
              <a:rPr lang="en-GB" dirty="0" smtClean="0"/>
              <a:t>4 </a:t>
            </a:r>
            <a:r>
              <a:rPr lang="en-GB" dirty="0"/>
              <a:t>labs: UN3373 </a:t>
            </a:r>
            <a:r>
              <a:rPr lang="en-GB" dirty="0" smtClean="0"/>
              <a:t>tape/label</a:t>
            </a:r>
          </a:p>
          <a:p>
            <a:r>
              <a:rPr lang="en-GB" dirty="0" smtClean="0"/>
              <a:t>3 labs: absorbent packaging</a:t>
            </a:r>
          </a:p>
          <a:p>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1704959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07088" cy="1143000"/>
          </a:xfrm>
        </p:spPr>
        <p:txBody>
          <a:bodyPr>
            <a:noAutofit/>
          </a:bodyPr>
          <a:lstStyle/>
          <a:p>
            <a:pPr algn="l"/>
            <a:r>
              <a:rPr lang="en-GB" sz="2400" dirty="0" smtClean="0"/>
              <a:t>Q17</a:t>
            </a:r>
            <a:r>
              <a:rPr lang="en-GB" sz="2400" dirty="0"/>
              <a:t>: What packaging do you use to send </a:t>
            </a:r>
            <a:r>
              <a:rPr lang="en-GB" sz="2400" dirty="0" smtClean="0"/>
              <a:t>unfrozen samples </a:t>
            </a:r>
            <a:r>
              <a:rPr lang="en-GB" sz="2400" dirty="0"/>
              <a:t>to external labs?</a:t>
            </a:r>
          </a:p>
        </p:txBody>
      </p:sp>
      <p:sp>
        <p:nvSpPr>
          <p:cNvPr id="3" name="Content Placeholder 2"/>
          <p:cNvSpPr>
            <a:spLocks noGrp="1"/>
          </p:cNvSpPr>
          <p:nvPr>
            <p:ph idx="1"/>
          </p:nvPr>
        </p:nvSpPr>
        <p:spPr/>
        <p:txBody>
          <a:bodyPr>
            <a:normAutofit fontScale="92500" lnSpcReduction="20000"/>
          </a:bodyPr>
          <a:lstStyle/>
          <a:p>
            <a:r>
              <a:rPr lang="en-GB" dirty="0" smtClean="0"/>
              <a:t>14 labs: cardboard boxes with absorbent packaging.</a:t>
            </a:r>
          </a:p>
          <a:p>
            <a:r>
              <a:rPr lang="en-GB" dirty="0" smtClean="0"/>
              <a:t>3 labs: UN3373 boxes</a:t>
            </a:r>
          </a:p>
          <a:p>
            <a:r>
              <a:rPr lang="en-GB" dirty="0" smtClean="0"/>
              <a:t>1 lab: complete </a:t>
            </a:r>
            <a:r>
              <a:rPr lang="en-GB" dirty="0"/>
              <a:t>category B samples transport system from Alpha </a:t>
            </a:r>
            <a:r>
              <a:rPr lang="en-GB" dirty="0" smtClean="0"/>
              <a:t>labs.</a:t>
            </a:r>
          </a:p>
          <a:p>
            <a:r>
              <a:rPr lang="en-GB" dirty="0" smtClean="0"/>
              <a:t>1 lab: special </a:t>
            </a:r>
            <a:r>
              <a:rPr lang="en-GB" dirty="0"/>
              <a:t>moulded plastic container in a padded </a:t>
            </a:r>
            <a:r>
              <a:rPr lang="en-GB" dirty="0" smtClean="0"/>
              <a:t>envelope</a:t>
            </a:r>
          </a:p>
          <a:p>
            <a:endParaRPr lang="en-GB" dirty="0" smtClean="0"/>
          </a:p>
          <a:p>
            <a:r>
              <a:rPr lang="en-GB" dirty="0" smtClean="0"/>
              <a:t>7 labs: also put samples in specimen bag</a:t>
            </a:r>
          </a:p>
          <a:p>
            <a:r>
              <a:rPr lang="en-GB" dirty="0"/>
              <a:t>5 labs: UN3373 tape/label</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41421186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07088" cy="1143000"/>
          </a:xfrm>
        </p:spPr>
        <p:txBody>
          <a:bodyPr>
            <a:noAutofit/>
          </a:bodyPr>
          <a:lstStyle/>
          <a:p>
            <a:pPr algn="l"/>
            <a:r>
              <a:rPr lang="en-GB" sz="2400" dirty="0" smtClean="0"/>
              <a:t>Q18: Please indicate which staff groups are responsible for each aspect of the service</a:t>
            </a:r>
            <a:endParaRPr lang="en-GB" sz="2400"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3802784071"/>
              </p:ext>
            </p:extLst>
          </p:nvPr>
        </p:nvGraphicFramePr>
        <p:xfrm>
          <a:off x="251520" y="1484784"/>
          <a:ext cx="8640960" cy="4896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3724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07088" cy="1143000"/>
          </a:xfrm>
        </p:spPr>
        <p:txBody>
          <a:bodyPr>
            <a:noAutofit/>
          </a:bodyPr>
          <a:lstStyle/>
          <a:p>
            <a:pPr algn="l"/>
            <a:r>
              <a:rPr lang="en-GB" sz="2400" dirty="0" smtClean="0"/>
              <a:t>Q19: </a:t>
            </a:r>
            <a:r>
              <a:rPr lang="en-GB" sz="2400" dirty="0" err="1" smtClean="0"/>
              <a:t>Approx</a:t>
            </a:r>
            <a:r>
              <a:rPr lang="en-GB" sz="2400" dirty="0" smtClean="0"/>
              <a:t> </a:t>
            </a:r>
            <a:r>
              <a:rPr lang="en-GB" sz="2400" dirty="0"/>
              <a:t>how many samples does your lab send away each working day?</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1696166141"/>
              </p:ext>
            </p:extLst>
          </p:nvPr>
        </p:nvGraphicFramePr>
        <p:xfrm>
          <a:off x="467544" y="1556792"/>
          <a:ext cx="8352928" cy="4464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8021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3600" dirty="0"/>
              <a:t>Part 1: About your laboratory</a:t>
            </a:r>
          </a:p>
        </p:txBody>
      </p:sp>
      <p:sp>
        <p:nvSpPr>
          <p:cNvPr id="3" name="Content Placeholder 2"/>
          <p:cNvSpPr>
            <a:spLocks noGrp="1"/>
          </p:cNvSpPr>
          <p:nvPr>
            <p:ph idx="1"/>
          </p:nvPr>
        </p:nvSpPr>
        <p:spPr/>
        <p:txBody>
          <a:bodyPr>
            <a:normAutofit fontScale="92500" lnSpcReduction="10000"/>
          </a:bodyPr>
          <a:lstStyle/>
          <a:p>
            <a:r>
              <a:rPr lang="en-GB" dirty="0" smtClean="0"/>
              <a:t>Network status:</a:t>
            </a:r>
          </a:p>
          <a:p>
            <a:pPr lvl="1"/>
            <a:r>
              <a:rPr lang="en-GB" dirty="0" smtClean="0"/>
              <a:t>Part of a network: 12</a:t>
            </a:r>
          </a:p>
          <a:p>
            <a:pPr lvl="1"/>
            <a:r>
              <a:rPr lang="en-GB" dirty="0" smtClean="0"/>
              <a:t>Not part of a network: 7</a:t>
            </a:r>
          </a:p>
          <a:p>
            <a:r>
              <a:rPr lang="en-GB" dirty="0" smtClean="0"/>
              <a:t>If part of a network, response is on behalf of:</a:t>
            </a:r>
          </a:p>
          <a:p>
            <a:pPr lvl="1"/>
            <a:r>
              <a:rPr lang="en-GB" dirty="0" smtClean="0"/>
              <a:t> Your site only: 6</a:t>
            </a:r>
          </a:p>
          <a:p>
            <a:pPr lvl="1"/>
            <a:r>
              <a:rPr lang="en-GB" dirty="0" smtClean="0"/>
              <a:t>All sites within network: 7</a:t>
            </a:r>
          </a:p>
          <a:p>
            <a:pPr lvl="2"/>
            <a:r>
              <a:rPr lang="en-GB" dirty="0" smtClean="0"/>
              <a:t>4 sites (1 hub, 3 satellites)</a:t>
            </a:r>
          </a:p>
          <a:p>
            <a:pPr lvl="2"/>
            <a:r>
              <a:rPr lang="en-GB" dirty="0" smtClean="0"/>
              <a:t>3 sites (x2)</a:t>
            </a:r>
          </a:p>
          <a:p>
            <a:pPr lvl="2"/>
            <a:r>
              <a:rPr lang="en-GB" dirty="0" smtClean="0"/>
              <a:t>2 sites</a:t>
            </a:r>
          </a:p>
          <a:p>
            <a:pPr lvl="2"/>
            <a:r>
              <a:rPr lang="en-GB" dirty="0" smtClean="0"/>
              <a:t>1 teaching hospital and 2 x DGHs.</a:t>
            </a:r>
            <a:endParaRPr lang="en-GB" dirty="0"/>
          </a:p>
        </p:txBody>
      </p:sp>
      <p:sp>
        <p:nvSpPr>
          <p:cNvPr id="4" name="Footer Placeholder 3"/>
          <p:cNvSpPr>
            <a:spLocks noGrp="1"/>
          </p:cNvSpPr>
          <p:nvPr>
            <p:ph type="ftr" sz="quarter" idx="11"/>
          </p:nvPr>
        </p:nvSpPr>
        <p:spPr>
          <a:xfrm>
            <a:off x="2843808" y="6356350"/>
            <a:ext cx="4040088" cy="365125"/>
          </a:xfrm>
        </p:spPr>
        <p:txBody>
          <a:bodyPr/>
          <a:lstStyle/>
          <a:p>
            <a:r>
              <a:rPr lang="en-GB" dirty="0" smtClean="0"/>
              <a:t>THAMES AUDIT GROUP: Audit of Externally Referred Tests</a:t>
            </a:r>
            <a:endParaRPr lang="en-GB" dirty="0"/>
          </a:p>
        </p:txBody>
      </p:sp>
    </p:spTree>
    <p:extLst>
      <p:ext uri="{BB962C8B-B14F-4D97-AF65-F5344CB8AC3E}">
        <p14:creationId xmlns:p14="http://schemas.microsoft.com/office/powerpoint/2010/main" val="36049943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07088" cy="1143000"/>
          </a:xfrm>
        </p:spPr>
        <p:txBody>
          <a:bodyPr>
            <a:noAutofit/>
          </a:bodyPr>
          <a:lstStyle/>
          <a:p>
            <a:pPr algn="l"/>
            <a:r>
              <a:rPr lang="en-GB" sz="2400" dirty="0" smtClean="0"/>
              <a:t>Q20</a:t>
            </a:r>
            <a:r>
              <a:rPr lang="en-GB" sz="2400" dirty="0"/>
              <a:t>: How many members of staff (W.T.E) work in your externally referred section?</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184985161"/>
              </p:ext>
            </p:extLst>
          </p:nvPr>
        </p:nvGraphicFramePr>
        <p:xfrm>
          <a:off x="611560" y="1556792"/>
          <a:ext cx="8003231" cy="4736994"/>
        </p:xfrm>
        <a:graphic>
          <a:graphicData uri="http://schemas.openxmlformats.org/drawingml/2006/table">
            <a:tbl>
              <a:tblPr>
                <a:tableStyleId>{5C22544A-7EE6-4342-B048-85BDC9FD1C3A}</a:tableStyleId>
              </a:tblPr>
              <a:tblGrid>
                <a:gridCol w="392211"/>
                <a:gridCol w="4876141"/>
                <a:gridCol w="1632447"/>
                <a:gridCol w="1102432"/>
              </a:tblGrid>
              <a:tr h="225571">
                <a:tc>
                  <a:txBody>
                    <a:bodyPr/>
                    <a:lstStyle/>
                    <a:p>
                      <a:pPr algn="l" fontAlgn="b"/>
                      <a:r>
                        <a:rPr lang="en-GB" sz="1200" b="1" u="none" strike="noStrike" dirty="0">
                          <a:solidFill>
                            <a:schemeClr val="tx1"/>
                          </a:solidFill>
                          <a:effectLst/>
                        </a:rPr>
                        <a:t>WTE</a:t>
                      </a:r>
                      <a:endParaRPr lang="en-GB" sz="1200" b="1"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b="1" u="none" strike="noStrike" dirty="0">
                          <a:solidFill>
                            <a:schemeClr val="tx1"/>
                          </a:solidFill>
                          <a:effectLst/>
                        </a:rPr>
                        <a:t>Staff</a:t>
                      </a:r>
                      <a:endParaRPr lang="en-GB" sz="1200" b="1"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b="1" u="none" strike="noStrike" dirty="0">
                          <a:solidFill>
                            <a:schemeClr val="tx1"/>
                          </a:solidFill>
                          <a:effectLst/>
                        </a:rPr>
                        <a:t>Number of tests per day</a:t>
                      </a:r>
                      <a:endParaRPr lang="en-GB" sz="1200" b="1"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b="1" u="none" strike="noStrike" dirty="0">
                          <a:solidFill>
                            <a:schemeClr val="tx1"/>
                          </a:solidFill>
                          <a:effectLst/>
                        </a:rPr>
                        <a:t>Number of sites</a:t>
                      </a:r>
                      <a:endParaRPr lang="en-GB" sz="1200" b="1"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0.5</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dirty="0">
                          <a:solidFill>
                            <a:schemeClr val="tx1"/>
                          </a:solidFill>
                          <a:effectLst/>
                        </a:rPr>
                        <a:t>MLA</a:t>
                      </a:r>
                      <a:endParaRPr lang="en-GB" sz="1200" b="0"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15-20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MLA</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35</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 Senior Assistant Technical Officer</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40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MLA</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1.4</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fr-FR" sz="1200" u="none" strike="noStrike">
                          <a:solidFill>
                            <a:schemeClr val="tx1"/>
                          </a:solidFill>
                          <a:effectLst/>
                        </a:rPr>
                        <a:t>1 MLA, 0.2 BMS, 0.2 Clin Scientist</a:t>
                      </a:r>
                      <a:endParaRPr lang="fr-FR"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60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4</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1.5</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fr-FR" sz="1200" u="none" strike="noStrike">
                          <a:solidFill>
                            <a:schemeClr val="tx1"/>
                          </a:solidFill>
                          <a:effectLst/>
                        </a:rPr>
                        <a:t>1 MLA, 0.25 BMS, 0.25 Clin Scientist</a:t>
                      </a:r>
                      <a:endParaRPr lang="fr-FR"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120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MLA</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20-50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MLA and Clinical Scientist</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40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fr-FR" sz="1200" u="none" strike="noStrike">
                          <a:solidFill>
                            <a:schemeClr val="tx1"/>
                          </a:solidFill>
                          <a:effectLst/>
                        </a:rPr>
                        <a:t>1 BMS, 0.8 MLA, 0.2 Clin Scientist</a:t>
                      </a:r>
                      <a:endParaRPr lang="fr-FR"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150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 MLA and 1 BMS</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13</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dirty="0">
                          <a:solidFill>
                            <a:schemeClr val="tx1"/>
                          </a:solidFill>
                          <a:effectLst/>
                        </a:rPr>
                        <a:t> </a:t>
                      </a:r>
                      <a:r>
                        <a:rPr lang="en-GB" sz="1200" u="none" strike="noStrike" dirty="0" smtClean="0">
                          <a:solidFill>
                            <a:schemeClr val="tx1"/>
                          </a:solidFill>
                          <a:effectLst/>
                        </a:rPr>
                        <a:t>?</a:t>
                      </a:r>
                      <a:endParaRPr lang="en-GB" sz="1200" b="0"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1-2 MLA per day, 1 Clin Scientist, 1 BMS, 2-3 office staff per day</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30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2.2</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fr-FR" sz="1200" u="none" strike="noStrike">
                          <a:solidFill>
                            <a:schemeClr val="tx1"/>
                          </a:solidFill>
                          <a:effectLst/>
                        </a:rPr>
                        <a:t>2 MLA, 0.1 Clin Scientist, 0.1 BMS</a:t>
                      </a:r>
                      <a:endParaRPr lang="fr-FR"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70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3</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 referrals office, 2 x MLA</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65</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Unknown</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3.5</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MLA</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110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3</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4</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 MLA, 1 BMS and 1 Clin Scientist</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80-90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4</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4 staff working across a Hub and 2 x RRLs</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210</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3</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451145">
                <a:tc>
                  <a:txBody>
                    <a:bodyPr/>
                    <a:lstStyle/>
                    <a:p>
                      <a:pPr algn="l" fontAlgn="b"/>
                      <a:r>
                        <a:rPr lang="en-GB" sz="1200" u="none" strike="noStrike">
                          <a:solidFill>
                            <a:schemeClr val="tx1"/>
                          </a:solidFill>
                          <a:effectLst/>
                        </a:rPr>
                        <a:t>7.53</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6.53 Special Processing Assistants, 1 BMS, supported by Clin Scientist ad hoc</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100-150 Biochem; </a:t>
                      </a:r>
                      <a:br>
                        <a:rPr lang="en-GB" sz="1200" u="none" strike="noStrike">
                          <a:solidFill>
                            <a:schemeClr val="tx1"/>
                          </a:solidFill>
                          <a:effectLst/>
                        </a:rPr>
                      </a:br>
                      <a:r>
                        <a:rPr lang="en-GB" sz="1200" u="none" strike="noStrike">
                          <a:solidFill>
                            <a:schemeClr val="tx1"/>
                          </a:solidFill>
                          <a:effectLst/>
                        </a:rPr>
                        <a:t>200-300 Immunology</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a:solidFill>
                            <a:schemeClr val="tx1"/>
                          </a:solidFill>
                          <a:effectLst/>
                        </a:rPr>
                        <a:t> </a:t>
                      </a:r>
                      <a:r>
                        <a:rPr lang="en-GB" sz="1200" u="none" strike="noStrike" smtClean="0">
                          <a:solidFill>
                            <a:schemeClr val="tx1"/>
                          </a:solidFill>
                          <a:effectLst/>
                        </a:rPr>
                        <a:t>?</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2 MLA and 1 BMS but none full-time</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68</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1</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25571">
                <a:tc>
                  <a:txBody>
                    <a:bodyPr/>
                    <a:lstStyle/>
                    <a:p>
                      <a:pPr algn="l" fontAlgn="b"/>
                      <a:r>
                        <a:rPr lang="en-GB" sz="1200" u="none" strike="noStrike" dirty="0">
                          <a:solidFill>
                            <a:schemeClr val="tx1"/>
                          </a:solidFill>
                          <a:effectLst/>
                        </a:rPr>
                        <a:t> </a:t>
                      </a:r>
                      <a:r>
                        <a:rPr lang="en-GB" sz="1200" u="none" strike="noStrike" dirty="0" smtClean="0">
                          <a:solidFill>
                            <a:schemeClr val="tx1"/>
                          </a:solidFill>
                          <a:effectLst/>
                        </a:rPr>
                        <a:t>2</a:t>
                      </a:r>
                      <a:endParaRPr lang="en-GB" sz="1200" b="0"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Hub 1 WTE, Spokes: 0.5 WTE at each site</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a:solidFill>
                            <a:schemeClr val="tx1"/>
                          </a:solidFill>
                          <a:effectLst/>
                        </a:rPr>
                        <a:t>47</a:t>
                      </a:r>
                      <a:endParaRPr lang="en-GB" sz="1200" b="0" i="0" u="none" strike="noStrike">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n-GB" sz="1200" u="none" strike="noStrike" dirty="0">
                          <a:solidFill>
                            <a:schemeClr val="tx1"/>
                          </a:solidFill>
                          <a:effectLst/>
                        </a:rPr>
                        <a:t>3</a:t>
                      </a:r>
                      <a:endParaRPr lang="en-GB" sz="1200" b="0" i="0" u="none" strike="noStrike" dirty="0">
                        <a:solidFill>
                          <a:schemeClr val="tx1"/>
                        </a:solidFill>
                        <a:effectLst/>
                        <a:latin typeface="Calibri"/>
                      </a:endParaRPr>
                    </a:p>
                  </a:txBody>
                  <a:tcPr marL="8175" marR="8175" marT="817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2471952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Q21</a:t>
            </a:r>
            <a:r>
              <a:rPr lang="en-GB" sz="2400" dirty="0"/>
              <a:t>: Please state the routine working days/hours of your externally referred section.</a:t>
            </a:r>
          </a:p>
        </p:txBody>
      </p:sp>
      <p:sp>
        <p:nvSpPr>
          <p:cNvPr id="5" name="Content Placeholder 4"/>
          <p:cNvSpPr>
            <a:spLocks noGrp="1"/>
          </p:cNvSpPr>
          <p:nvPr>
            <p:ph idx="1"/>
          </p:nvPr>
        </p:nvSpPr>
        <p:spPr/>
        <p:txBody>
          <a:bodyPr>
            <a:normAutofit fontScale="85000" lnSpcReduction="20000"/>
          </a:bodyPr>
          <a:lstStyle/>
          <a:p>
            <a:r>
              <a:rPr lang="nn-NO" b="1" dirty="0"/>
              <a:t>Mon-Fri, 9:00 - 17:00 or 9:00 - </a:t>
            </a:r>
            <a:r>
              <a:rPr lang="nn-NO" b="1" dirty="0" smtClean="0"/>
              <a:t>17:30 (11 labs)</a:t>
            </a:r>
          </a:p>
          <a:p>
            <a:r>
              <a:rPr lang="nn-NO" dirty="0"/>
              <a:t>All day from 7am</a:t>
            </a:r>
          </a:p>
          <a:p>
            <a:r>
              <a:rPr lang="nn-NO" dirty="0"/>
              <a:t>10am-12 noon</a:t>
            </a:r>
          </a:p>
          <a:p>
            <a:r>
              <a:rPr lang="nn-NO" dirty="0"/>
              <a:t>Mon-Fri 07:00 - 16:00 </a:t>
            </a:r>
          </a:p>
          <a:p>
            <a:r>
              <a:rPr lang="nn-NO" dirty="0"/>
              <a:t>Mon-Fri 7am - 3pm</a:t>
            </a:r>
          </a:p>
          <a:p>
            <a:r>
              <a:rPr lang="nn-NO" dirty="0"/>
              <a:t>Mon-Fri 9 - 3</a:t>
            </a:r>
          </a:p>
          <a:p>
            <a:r>
              <a:rPr lang="nn-NO" dirty="0"/>
              <a:t>Mon-Fri, 2-3 hours per day</a:t>
            </a:r>
          </a:p>
          <a:p>
            <a:r>
              <a:rPr lang="nn-NO" dirty="0"/>
              <a:t>Hub: Mon-Fri 08:00-16:30; Spokes: 09:00 - 13:00</a:t>
            </a:r>
          </a:p>
          <a:p>
            <a:r>
              <a:rPr lang="nn-NO" dirty="0"/>
              <a:t>Mon-Fri 8am - 4pm</a:t>
            </a:r>
          </a:p>
          <a:p>
            <a:r>
              <a:rPr lang="nn-NO" dirty="0"/>
              <a:t>Mon-Fri 08:00 - 20:00; Sat 09:00 - </a:t>
            </a:r>
            <a:r>
              <a:rPr lang="nn-NO" dirty="0" smtClean="0"/>
              <a:t>14:00</a:t>
            </a:r>
            <a:endParaRPr lang="nn-NO"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41187796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Q22</a:t>
            </a:r>
            <a:r>
              <a:rPr lang="en-GB" sz="2400" dirty="0"/>
              <a:t>: Do you arrange out-of-hours transport for any externally referred tests?</a:t>
            </a:r>
          </a:p>
        </p:txBody>
      </p:sp>
      <p:sp>
        <p:nvSpPr>
          <p:cNvPr id="6" name="Content Placeholder 5"/>
          <p:cNvSpPr>
            <a:spLocks noGrp="1"/>
          </p:cNvSpPr>
          <p:nvPr>
            <p:ph idx="1"/>
          </p:nvPr>
        </p:nvSpPr>
        <p:spPr/>
        <p:txBody>
          <a:bodyPr>
            <a:normAutofit fontScale="85000" lnSpcReduction="10000"/>
          </a:bodyPr>
          <a:lstStyle/>
          <a:p>
            <a:endParaRPr lang="en-GB" dirty="0" smtClean="0"/>
          </a:p>
          <a:p>
            <a:endParaRPr lang="en-GB" dirty="0"/>
          </a:p>
          <a:p>
            <a:endParaRPr lang="en-GB" dirty="0" smtClean="0"/>
          </a:p>
          <a:p>
            <a:r>
              <a:rPr lang="en-GB" dirty="0" smtClean="0"/>
              <a:t>If yes:</a:t>
            </a:r>
          </a:p>
          <a:p>
            <a:pPr lvl="1"/>
            <a:r>
              <a:rPr lang="en-GB" dirty="0" smtClean="0"/>
              <a:t>10 labs: if urgent</a:t>
            </a:r>
          </a:p>
          <a:p>
            <a:pPr lvl="1"/>
            <a:r>
              <a:rPr lang="en-GB" dirty="0" smtClean="0"/>
              <a:t>6 labs: if approved by on-call Biochemist</a:t>
            </a:r>
          </a:p>
          <a:p>
            <a:pPr lvl="1"/>
            <a:r>
              <a:rPr lang="en-GB" dirty="0" smtClean="0"/>
              <a:t>Specific tests mentioned:</a:t>
            </a:r>
          </a:p>
          <a:p>
            <a:pPr lvl="2"/>
            <a:r>
              <a:rPr lang="en-GB" dirty="0" smtClean="0"/>
              <a:t>Ethylene glycol (10 labs)</a:t>
            </a:r>
          </a:p>
          <a:p>
            <a:pPr lvl="2"/>
            <a:r>
              <a:rPr lang="en-GB" dirty="0" smtClean="0"/>
              <a:t>Methotrexate (4 labs)</a:t>
            </a:r>
          </a:p>
          <a:p>
            <a:pPr lvl="2"/>
            <a:r>
              <a:rPr lang="en-GB" dirty="0" smtClean="0"/>
              <a:t>Toxicology, </a:t>
            </a:r>
            <a:r>
              <a:rPr lang="en-GB" dirty="0" err="1" smtClean="0"/>
              <a:t>immunosuppressants</a:t>
            </a:r>
            <a:r>
              <a:rPr lang="en-GB" dirty="0" smtClean="0"/>
              <a:t>, </a:t>
            </a:r>
            <a:r>
              <a:rPr lang="en-GB" dirty="0" err="1" smtClean="0"/>
              <a:t>xanthochromia</a:t>
            </a:r>
            <a:r>
              <a:rPr lang="en-GB" dirty="0" smtClean="0"/>
              <a:t>, </a:t>
            </a:r>
            <a:r>
              <a:rPr lang="en-GB" dirty="0" err="1" smtClean="0"/>
              <a:t>procalcitonin</a:t>
            </a:r>
            <a:r>
              <a:rPr lang="en-GB" dirty="0" smtClean="0"/>
              <a:t>, amikacin, paracetamol, </a:t>
            </a:r>
            <a:r>
              <a:rPr lang="en-GB" dirty="0" err="1" smtClean="0"/>
              <a:t>phenobarbitone</a:t>
            </a:r>
            <a:r>
              <a:rPr lang="en-GB" dirty="0" smtClean="0"/>
              <a:t>, anti-epileptic drugs.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p:cNvGraphicFramePr>
          <p:nvPr>
            <p:extLst>
              <p:ext uri="{D42A27DB-BD31-4B8C-83A1-F6EECF244321}">
                <p14:modId xmlns:p14="http://schemas.microsoft.com/office/powerpoint/2010/main" val="3900595313"/>
              </p:ext>
            </p:extLst>
          </p:nvPr>
        </p:nvGraphicFramePr>
        <p:xfrm>
          <a:off x="2339752" y="1258681"/>
          <a:ext cx="3744416" cy="208382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730029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Q23</a:t>
            </a:r>
            <a:r>
              <a:rPr lang="en-GB" sz="2400" dirty="0"/>
              <a:t>: Do you include a patient's NHS number on your request forms when referring samples to external laboratories?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7" name="Chart 6"/>
          <p:cNvGraphicFramePr>
            <a:graphicFrameLocks noGrp="1"/>
          </p:cNvGraphicFramePr>
          <p:nvPr>
            <p:extLst>
              <p:ext uri="{D42A27DB-BD31-4B8C-83A1-F6EECF244321}">
                <p14:modId xmlns:p14="http://schemas.microsoft.com/office/powerpoint/2010/main" val="965997889"/>
              </p:ext>
            </p:extLst>
          </p:nvPr>
        </p:nvGraphicFramePr>
        <p:xfrm>
          <a:off x="539552" y="1772816"/>
          <a:ext cx="8035163" cy="447992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5070328" y="1124744"/>
            <a:ext cx="3168352" cy="1200329"/>
          </a:xfrm>
          <a:prstGeom prst="rect">
            <a:avLst/>
          </a:prstGeom>
          <a:noFill/>
        </p:spPr>
        <p:txBody>
          <a:bodyPr wrap="square" rtlCol="0">
            <a:spAutoFit/>
          </a:bodyPr>
          <a:lstStyle/>
          <a:p>
            <a:r>
              <a:rPr lang="en-GB" dirty="0" smtClean="0"/>
              <a:t>-LIMS does not allow it</a:t>
            </a:r>
          </a:p>
          <a:p>
            <a:r>
              <a:rPr lang="en-GB" dirty="0"/>
              <a:t>-Yes for electronic GP orders, no for manual requests or internal EPR orders.</a:t>
            </a:r>
          </a:p>
        </p:txBody>
      </p:sp>
      <p:sp>
        <p:nvSpPr>
          <p:cNvPr id="8" name="Bent Arrow 7"/>
          <p:cNvSpPr/>
          <p:nvPr/>
        </p:nvSpPr>
        <p:spPr>
          <a:xfrm>
            <a:off x="3131840" y="1724907"/>
            <a:ext cx="1656184" cy="600165"/>
          </a:xfrm>
          <a:prstGeom prst="bentArrow">
            <a:avLst/>
          </a:prstGeom>
          <a:solidFill>
            <a:srgbClr val="C00000"/>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553735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smtClean="0"/>
              <a:t>Q24: Any other pertinent information about your externally referred section? </a:t>
            </a:r>
            <a:endParaRPr lang="en-GB" sz="2400" dirty="0"/>
          </a:p>
        </p:txBody>
      </p:sp>
      <p:sp>
        <p:nvSpPr>
          <p:cNvPr id="3" name="Content Placeholder 2"/>
          <p:cNvSpPr>
            <a:spLocks noGrp="1"/>
          </p:cNvSpPr>
          <p:nvPr>
            <p:ph idx="1"/>
          </p:nvPr>
        </p:nvSpPr>
        <p:spPr/>
        <p:txBody>
          <a:bodyPr>
            <a:normAutofit fontScale="92500"/>
          </a:bodyPr>
          <a:lstStyle/>
          <a:p>
            <a:r>
              <a:rPr lang="en-GB" dirty="0"/>
              <a:t>Huge workload burden on clinical team.</a:t>
            </a:r>
          </a:p>
          <a:p>
            <a:r>
              <a:rPr lang="en-GB" dirty="0"/>
              <a:t>Feedback from users difficult.</a:t>
            </a:r>
          </a:p>
          <a:p>
            <a:r>
              <a:rPr lang="en-GB" dirty="0"/>
              <a:t>Clinical details </a:t>
            </a:r>
            <a:r>
              <a:rPr lang="en-GB" dirty="0" smtClean="0"/>
              <a:t>included on requests</a:t>
            </a:r>
            <a:endParaRPr lang="en-GB" dirty="0"/>
          </a:p>
          <a:p>
            <a:r>
              <a:rPr lang="en-GB" dirty="0"/>
              <a:t>In additional to referral of specimens, the staff members in this area also handle pre-analytical preparation of biochemistry urines, booking of clinical trials, authorisation or rejection of defective requests, booking of referrals received and entry of external results</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1244501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Part 5 – Reporting Results of Referral Tests</a:t>
            </a:r>
            <a:endParaRPr lang="en-GB" dirty="0"/>
          </a:p>
        </p:txBody>
      </p:sp>
      <p:sp>
        <p:nvSpPr>
          <p:cNvPr id="3" name="Subtitle 2"/>
          <p:cNvSpPr>
            <a:spLocks noGrp="1"/>
          </p:cNvSpPr>
          <p:nvPr>
            <p:ph type="subTitle" idx="1"/>
          </p:nvPr>
        </p:nvSpPr>
        <p:spPr>
          <a:xfrm>
            <a:off x="1043608" y="4869160"/>
            <a:ext cx="6728792" cy="769640"/>
          </a:xfrm>
        </p:spPr>
        <p:txBody>
          <a:bodyPr>
            <a:normAutofit fontScale="62500" lnSpcReduction="20000"/>
          </a:bodyPr>
          <a:lstStyle/>
          <a:p>
            <a:r>
              <a:rPr lang="en-GB" b="1" dirty="0">
                <a:effectLst/>
              </a:rPr>
              <a:t>THAMES AUDIT GROUP: Audit of Externally Referred Tests</a:t>
            </a:r>
            <a:br>
              <a:rPr lang="en-GB" b="1" dirty="0">
                <a:effectLst/>
              </a:rPr>
            </a:br>
            <a:r>
              <a:rPr lang="en-GB" b="1" dirty="0">
                <a:effectLst/>
              </a:rPr>
              <a:t>September 2019</a:t>
            </a:r>
            <a:endParaRPr lang="en-GB" dirty="0">
              <a:effectLst/>
            </a:endParaRP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18035" y="44624"/>
            <a:ext cx="1490469" cy="1213227"/>
          </a:xfrm>
          <a:prstGeom prst="rect">
            <a:avLst/>
          </a:prstGeom>
        </p:spPr>
      </p:pic>
    </p:spTree>
    <p:extLst>
      <p:ext uri="{BB962C8B-B14F-4D97-AF65-F5344CB8AC3E}">
        <p14:creationId xmlns:p14="http://schemas.microsoft.com/office/powerpoint/2010/main" val="27302313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r>
              <a:rPr lang="en-GB" sz="2400" dirty="0"/>
              <a:t>Q25. </a:t>
            </a:r>
            <a:r>
              <a:rPr lang="en-US" dirty="0"/>
              <a:t> </a:t>
            </a:r>
            <a:r>
              <a:rPr lang="en-US" sz="2400" dirty="0"/>
              <a:t>How does your laboratory receive result of externally referred tests?</a:t>
            </a:r>
            <a:br>
              <a:rPr lang="en-US" sz="2400" dirty="0"/>
            </a:br>
            <a:r>
              <a:rPr lang="en-US" sz="2400" dirty="0"/>
              <a:t/>
            </a:r>
            <a:br>
              <a:rPr lang="en-US" sz="2400" dirty="0"/>
            </a:br>
            <a:endParaRPr lang="en-GB" sz="2400" dirty="0"/>
          </a:p>
        </p:txBody>
      </p:sp>
      <p:sp>
        <p:nvSpPr>
          <p:cNvPr id="3" name="Content Placeholder 2"/>
          <p:cNvSpPr>
            <a:spLocks noGrp="1"/>
          </p:cNvSpPr>
          <p:nvPr>
            <p:ph idx="1"/>
          </p:nvPr>
        </p:nvSpPr>
        <p:spPr/>
        <p:txBody>
          <a:bodyPr>
            <a:normAutofit fontScale="85000" lnSpcReduction="20000"/>
          </a:bodyPr>
          <a:lstStyle/>
          <a:p>
            <a:r>
              <a:rPr lang="en-US" dirty="0"/>
              <a:t>Post  and email: 17</a:t>
            </a:r>
          </a:p>
          <a:p>
            <a:r>
              <a:rPr lang="en-US" dirty="0"/>
              <a:t>Fax: 3</a:t>
            </a:r>
          </a:p>
          <a:p>
            <a:r>
              <a:rPr lang="en-US" dirty="0"/>
              <a:t>NPEX: 6</a:t>
            </a:r>
          </a:p>
          <a:p>
            <a:r>
              <a:rPr lang="en-US" dirty="0"/>
              <a:t>Scan to LIMS = 1</a:t>
            </a:r>
          </a:p>
          <a:p>
            <a:r>
              <a:rPr lang="en-US" dirty="0"/>
              <a:t>Other electronic = 5</a:t>
            </a:r>
          </a:p>
          <a:p>
            <a:pPr lvl="1" fontAlgn="base"/>
            <a:r>
              <a:rPr lang="en-US" dirty="0"/>
              <a:t>Winpath electronic referrals</a:t>
            </a:r>
          </a:p>
          <a:p>
            <a:pPr lvl="1" fontAlgn="base"/>
            <a:r>
              <a:rPr lang="en-US" dirty="0"/>
              <a:t>Access to review software</a:t>
            </a:r>
          </a:p>
          <a:p>
            <a:pPr lvl="1" fontAlgn="base"/>
            <a:r>
              <a:rPr lang="en-US" dirty="0"/>
              <a:t>Indigo, GOSH, Cyberlab</a:t>
            </a:r>
          </a:p>
          <a:p>
            <a:pPr lvl="1" fontAlgn="base"/>
            <a:r>
              <a:rPr lang="en-US" dirty="0"/>
              <a:t>GOSH portal</a:t>
            </a:r>
          </a:p>
          <a:p>
            <a:pPr marL="457200" lvl="1" indent="0">
              <a:buNone/>
            </a:pPr>
            <a:r>
              <a:rPr lang="en-US" dirty="0"/>
              <a:t/>
            </a:r>
            <a:br>
              <a:rPr lang="en-US" dirty="0"/>
            </a:b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Tree>
    <p:extLst>
      <p:ext uri="{BB962C8B-B14F-4D97-AF65-F5344CB8AC3E}">
        <p14:creationId xmlns:p14="http://schemas.microsoft.com/office/powerpoint/2010/main" val="22242432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Q26.</a:t>
            </a:r>
            <a:r>
              <a:rPr lang="en-US" dirty="0"/>
              <a:t> </a:t>
            </a:r>
            <a:r>
              <a:rPr lang="en-US" sz="2400" dirty="0"/>
              <a:t>Does your lab currently use NPEX or plan to use it in the future?</a:t>
            </a:r>
            <a:endParaRPr lang="en-GB" sz="2400" dirty="0"/>
          </a:p>
        </p:txBody>
      </p:sp>
      <p:sp>
        <p:nvSpPr>
          <p:cNvPr id="3" name="Content Placeholder 2"/>
          <p:cNvSpPr>
            <a:spLocks noGrp="1"/>
          </p:cNvSpPr>
          <p:nvPr>
            <p:ph idx="1"/>
          </p:nvPr>
        </p:nvSpPr>
        <p:spPr/>
        <p:txBody>
          <a:bodyPr>
            <a:normAutofit fontScale="92500" lnSpcReduction="20000"/>
          </a:bodyPr>
          <a:lstStyle/>
          <a:p>
            <a:r>
              <a:rPr lang="en-US" dirty="0"/>
              <a:t>No plans to use NPEX: 2</a:t>
            </a:r>
          </a:p>
          <a:p>
            <a:r>
              <a:rPr lang="en-US" dirty="0"/>
              <a:t>Expect to use NPEX in the next 1-2 years: 1 </a:t>
            </a:r>
          </a:p>
          <a:p>
            <a:r>
              <a:rPr lang="en-US" dirty="0"/>
              <a:t>Expect to use NPEX in the next 12 months: 2</a:t>
            </a:r>
          </a:p>
          <a:p>
            <a:r>
              <a:rPr lang="en-US" dirty="0"/>
              <a:t>Expect to use  NPEX in the next 6 months: 4</a:t>
            </a:r>
          </a:p>
          <a:p>
            <a:r>
              <a:rPr lang="en-US" dirty="0"/>
              <a:t>Already using NPEX: 6</a:t>
            </a:r>
          </a:p>
          <a:p>
            <a:pPr lvl="1"/>
            <a:r>
              <a:rPr lang="en-US" dirty="0"/>
              <a:t>Of those labs already using NPEX 5/6 were teaching hospitals (1 was a DGH).</a:t>
            </a:r>
          </a:p>
          <a:p>
            <a:pPr lvl="1"/>
            <a:r>
              <a:rPr lang="en-US" dirty="0"/>
              <a:t>Interestingly all 6 current users were referral laboratories but only 1 sent results BACK to users via NPEX.</a:t>
            </a:r>
            <a:br>
              <a:rPr lang="en-US" dirty="0"/>
            </a:b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Tree>
    <p:extLst>
      <p:ext uri="{BB962C8B-B14F-4D97-AF65-F5344CB8AC3E}">
        <p14:creationId xmlns:p14="http://schemas.microsoft.com/office/powerpoint/2010/main" val="18332312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Q27/28. Users of NPEX approx. what proportion of results are received via NPEX and what has been your experience?</a:t>
            </a:r>
          </a:p>
        </p:txBody>
      </p:sp>
      <p:sp>
        <p:nvSpPr>
          <p:cNvPr id="3" name="Content Placeholder 2"/>
          <p:cNvSpPr>
            <a:spLocks noGrp="1"/>
          </p:cNvSpPr>
          <p:nvPr>
            <p:ph idx="1"/>
          </p:nvPr>
        </p:nvSpPr>
        <p:spPr/>
        <p:txBody>
          <a:bodyPr/>
          <a:lstStyle/>
          <a:p>
            <a:r>
              <a:rPr lang="en-US" dirty="0"/>
              <a:t>Proportion of results received via NPEX varied between &lt;5% at one laboratory and 55% at another.</a:t>
            </a:r>
          </a:p>
          <a:p>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TextBox 6">
            <a:extLst>
              <a:ext uri="{FF2B5EF4-FFF2-40B4-BE49-F238E27FC236}">
                <a16:creationId xmlns="" xmlns:a16="http://schemas.microsoft.com/office/drawing/2014/main" id="{1428EE96-9DF4-4A91-9D3A-DFD2C9AACEBC}"/>
              </a:ext>
            </a:extLst>
          </p:cNvPr>
          <p:cNvSpPr txBox="1"/>
          <p:nvPr/>
        </p:nvSpPr>
        <p:spPr>
          <a:xfrm>
            <a:off x="3419872" y="4426665"/>
            <a:ext cx="2026568"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600" dirty="0">
                <a:solidFill>
                  <a:srgbClr val="000000"/>
                </a:solidFill>
                <a:latin typeface="Roboto"/>
              </a:rPr>
              <a:t>We have a widely positive experience with NPEX. The system saves time and reduces risk of transcription errors.</a:t>
            </a:r>
            <a:endParaRPr lang="en-GB" sz="1600" dirty="0">
              <a:solidFill>
                <a:prstClr val="black"/>
              </a:solidFill>
            </a:endParaRPr>
          </a:p>
        </p:txBody>
      </p:sp>
      <p:sp>
        <p:nvSpPr>
          <p:cNvPr id="8" name="TextBox 7">
            <a:extLst>
              <a:ext uri="{FF2B5EF4-FFF2-40B4-BE49-F238E27FC236}">
                <a16:creationId xmlns="" xmlns:a16="http://schemas.microsoft.com/office/drawing/2014/main" id="{B73989F3-8E38-4816-8BBD-93A7159C66E4}"/>
              </a:ext>
            </a:extLst>
          </p:cNvPr>
          <p:cNvSpPr txBox="1"/>
          <p:nvPr/>
        </p:nvSpPr>
        <p:spPr>
          <a:xfrm>
            <a:off x="3419872" y="3183209"/>
            <a:ext cx="2026568" cy="10772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600" dirty="0">
                <a:solidFill>
                  <a:srgbClr val="000000"/>
                </a:solidFill>
                <a:latin typeface="Roboto"/>
              </a:rPr>
              <a:t>Good for trafficking samples. Reduced risk of transcription errors.</a:t>
            </a:r>
            <a:endParaRPr lang="en-GB" sz="1600" dirty="0">
              <a:solidFill>
                <a:prstClr val="black"/>
              </a:solidFill>
            </a:endParaRPr>
          </a:p>
        </p:txBody>
      </p:sp>
      <p:sp>
        <p:nvSpPr>
          <p:cNvPr id="9" name="TextBox 8">
            <a:extLst>
              <a:ext uri="{FF2B5EF4-FFF2-40B4-BE49-F238E27FC236}">
                <a16:creationId xmlns="" xmlns:a16="http://schemas.microsoft.com/office/drawing/2014/main" id="{D270536F-CA03-4465-B1BE-D1FC4EE39031}"/>
              </a:ext>
            </a:extLst>
          </p:cNvPr>
          <p:cNvSpPr txBox="1"/>
          <p:nvPr/>
        </p:nvSpPr>
        <p:spPr>
          <a:xfrm>
            <a:off x="6001816" y="3675221"/>
            <a:ext cx="2026568" cy="181588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600" dirty="0">
                <a:solidFill>
                  <a:srgbClr val="000000"/>
                </a:solidFill>
                <a:latin typeface="Roboto"/>
              </a:rPr>
              <a:t>Works really well. Not enough sites to partner with. Many sites claim to be ready but are not and do not have the resource.</a:t>
            </a:r>
            <a:endParaRPr lang="en-GB" sz="1600" dirty="0">
              <a:solidFill>
                <a:prstClr val="black"/>
              </a:solidFill>
            </a:endParaRPr>
          </a:p>
        </p:txBody>
      </p:sp>
      <p:sp>
        <p:nvSpPr>
          <p:cNvPr id="10" name="TextBox 9">
            <a:extLst>
              <a:ext uri="{FF2B5EF4-FFF2-40B4-BE49-F238E27FC236}">
                <a16:creationId xmlns="" xmlns:a16="http://schemas.microsoft.com/office/drawing/2014/main" id="{C9F38027-810B-4D1D-87F6-6A7FD6D684B9}"/>
              </a:ext>
            </a:extLst>
          </p:cNvPr>
          <p:cNvSpPr txBox="1"/>
          <p:nvPr/>
        </p:nvSpPr>
        <p:spPr>
          <a:xfrm>
            <a:off x="683568" y="3429000"/>
            <a:ext cx="2026568" cy="230832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1600" dirty="0">
                <a:solidFill>
                  <a:srgbClr val="000000"/>
                </a:solidFill>
                <a:latin typeface="Roboto"/>
              </a:rPr>
              <a:t>We have only experienced one problem. Referral lab changed units for a test so that it was no longer recognised by our LIMS. It was resolved by our IT.</a:t>
            </a:r>
            <a:endParaRPr lang="en-GB" sz="1600" dirty="0">
              <a:solidFill>
                <a:prstClr val="black"/>
              </a:solidFill>
            </a:endParaRPr>
          </a:p>
        </p:txBody>
      </p:sp>
    </p:spTree>
    <p:extLst>
      <p:ext uri="{BB962C8B-B14F-4D97-AF65-F5344CB8AC3E}">
        <p14:creationId xmlns:p14="http://schemas.microsoft.com/office/powerpoint/2010/main" val="3517486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Q29. If results are manually transcribed into your LIMS do you perform a transcription check?</a:t>
            </a:r>
          </a:p>
        </p:txBody>
      </p:sp>
      <p:sp>
        <p:nvSpPr>
          <p:cNvPr id="3" name="Content Placeholder 2"/>
          <p:cNvSpPr>
            <a:spLocks noGrp="1"/>
          </p:cNvSpPr>
          <p:nvPr>
            <p:ph idx="1"/>
          </p:nvPr>
        </p:nvSpPr>
        <p:spPr>
          <a:xfrm>
            <a:off x="457200" y="1600200"/>
            <a:ext cx="8229600" cy="964704"/>
          </a:xfrm>
        </p:spPr>
        <p:txBody>
          <a:bodyPr/>
          <a:lstStyle/>
          <a:p>
            <a:r>
              <a:rPr lang="en-US" sz="2600" dirty="0"/>
              <a:t>2/17 labs do not perform a transcription check</a:t>
            </a:r>
          </a:p>
          <a:p>
            <a:r>
              <a:rPr lang="en-US" sz="2600" dirty="0"/>
              <a:t>15/17 labs do perform a transcription check</a:t>
            </a:r>
          </a:p>
          <a:p>
            <a:pPr marL="0" indent="0">
              <a:buNone/>
            </a:pP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pic>
        <p:nvPicPr>
          <p:cNvPr id="11266" name="Picture 2">
            <a:extLst>
              <a:ext uri="{FF2B5EF4-FFF2-40B4-BE49-F238E27FC236}">
                <a16:creationId xmlns="" xmlns:a16="http://schemas.microsoft.com/office/drawing/2014/main" id="{7766BB2C-2258-416B-90D7-2DBF568BB3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3932" y="2669460"/>
            <a:ext cx="5796136" cy="3582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65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Part 3</a:t>
            </a:r>
            <a:endParaRPr lang="en-GB" dirty="0"/>
          </a:p>
        </p:txBody>
      </p:sp>
      <p:sp>
        <p:nvSpPr>
          <p:cNvPr id="3" name="Subtitle 2"/>
          <p:cNvSpPr>
            <a:spLocks noGrp="1"/>
          </p:cNvSpPr>
          <p:nvPr>
            <p:ph type="subTitle" idx="1"/>
          </p:nvPr>
        </p:nvSpPr>
        <p:spPr/>
        <p:txBody>
          <a:bodyPr/>
          <a:lstStyle/>
          <a:p>
            <a:r>
              <a:rPr lang="en-GB" dirty="0" smtClean="0"/>
              <a:t>Selection of Referral Laboratories</a:t>
            </a:r>
            <a:endParaRPr lang="en-GB" dirty="0"/>
          </a:p>
        </p:txBody>
      </p:sp>
    </p:spTree>
    <p:extLst>
      <p:ext uri="{BB962C8B-B14F-4D97-AF65-F5344CB8AC3E}">
        <p14:creationId xmlns:p14="http://schemas.microsoft.com/office/powerpoint/2010/main" val="7224775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Q30. Are any results not entered into the LIMS?</a:t>
            </a:r>
          </a:p>
        </p:txBody>
      </p:sp>
      <p:sp>
        <p:nvSpPr>
          <p:cNvPr id="3" name="Content Placeholder 2"/>
          <p:cNvSpPr>
            <a:spLocks noGrp="1"/>
          </p:cNvSpPr>
          <p:nvPr>
            <p:ph idx="1"/>
          </p:nvPr>
        </p:nvSpPr>
        <p:spPr/>
        <p:txBody>
          <a:bodyPr>
            <a:normAutofit fontScale="92500" lnSpcReduction="10000"/>
          </a:bodyPr>
          <a:lstStyle/>
          <a:p>
            <a:r>
              <a:rPr lang="en-US" dirty="0"/>
              <a:t>12/17 labs stated that some tests are not entered into the LIMS</a:t>
            </a:r>
          </a:p>
          <a:p>
            <a:r>
              <a:rPr lang="en-US" dirty="0"/>
              <a:t>Genetics tests were given as an example by each of these labs</a:t>
            </a:r>
          </a:p>
          <a:p>
            <a:r>
              <a:rPr lang="en-US" dirty="0"/>
              <a:t>Other results not entered into the LIMS included:</a:t>
            </a:r>
          </a:p>
          <a:p>
            <a:pPr lvl="1"/>
            <a:r>
              <a:rPr lang="en-US" dirty="0"/>
              <a:t>“Long reports”</a:t>
            </a:r>
          </a:p>
          <a:p>
            <a:pPr lvl="1"/>
            <a:r>
              <a:rPr lang="en-US" dirty="0"/>
              <a:t>AMH</a:t>
            </a:r>
          </a:p>
          <a:p>
            <a:pPr lvl="1"/>
            <a:r>
              <a:rPr lang="en-US" dirty="0"/>
              <a:t>Methotrexate</a:t>
            </a:r>
          </a:p>
          <a:p>
            <a:pPr lvl="1"/>
            <a:r>
              <a:rPr lang="en-US" dirty="0"/>
              <a:t>Maternal serum screening.</a:t>
            </a:r>
            <a:br>
              <a:rPr lang="en-US" dirty="0"/>
            </a:b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Tree>
    <p:extLst>
      <p:ext uri="{BB962C8B-B14F-4D97-AF65-F5344CB8AC3E}">
        <p14:creationId xmlns:p14="http://schemas.microsoft.com/office/powerpoint/2010/main" val="21397581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Q31. When reporting externally referred test results do you:</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pic>
        <p:nvPicPr>
          <p:cNvPr id="2052" name="Picture 4">
            <a:extLst>
              <a:ext uri="{FF2B5EF4-FFF2-40B4-BE49-F238E27FC236}">
                <a16:creationId xmlns="" xmlns:a16="http://schemas.microsoft.com/office/drawing/2014/main" id="{60081903-BCE1-4470-808C-61777332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686" y="1475271"/>
            <a:ext cx="6318628" cy="3907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7918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Q31. Continued</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6" name="Content Placeholder 2">
            <a:extLst>
              <a:ext uri="{FF2B5EF4-FFF2-40B4-BE49-F238E27FC236}">
                <a16:creationId xmlns="" xmlns:a16="http://schemas.microsoft.com/office/drawing/2014/main" id="{4B5CB8FA-7BBD-47D4-AE22-5D1E4D89E8A6}"/>
              </a:ext>
            </a:extLst>
          </p:cNvPr>
          <p:cNvSpPr txBox="1">
            <a:spLocks/>
          </p:cNvSpPr>
          <p:nvPr/>
        </p:nvSpPr>
        <p:spPr>
          <a:xfrm>
            <a:off x="457200" y="1052736"/>
            <a:ext cx="8229600" cy="583264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solidFill>
                  <a:prstClr val="black"/>
                </a:solidFill>
              </a:rPr>
              <a:t>Examples of situations where reports are not transcribed exactly as received</a:t>
            </a:r>
          </a:p>
          <a:p>
            <a:pPr lvl="1"/>
            <a:r>
              <a:rPr lang="en-US" sz="2400" dirty="0">
                <a:solidFill>
                  <a:prstClr val="black"/>
                </a:solidFill>
              </a:rPr>
              <a:t>When the comment is inappropriate (e.g. patient is being monitored)</a:t>
            </a:r>
          </a:p>
          <a:p>
            <a:pPr lvl="1"/>
            <a:r>
              <a:rPr lang="en-US" sz="2400" dirty="0">
                <a:solidFill>
                  <a:prstClr val="black"/>
                </a:solidFill>
              </a:rPr>
              <a:t>Our clinicians have asked us to report the results in a certain way</a:t>
            </a:r>
          </a:p>
          <a:p>
            <a:pPr marL="457200" lvl="1" indent="0">
              <a:buFont typeface="Arial" panose="020B0604020202020204" pitchFamily="34" charset="0"/>
              <a:buNone/>
            </a:pPr>
            <a:endParaRPr lang="en-US" sz="2400" dirty="0">
              <a:solidFill>
                <a:prstClr val="black"/>
              </a:solidFill>
            </a:endParaRPr>
          </a:p>
          <a:p>
            <a:r>
              <a:rPr lang="en-US" sz="2800" dirty="0">
                <a:solidFill>
                  <a:prstClr val="black"/>
                </a:solidFill>
              </a:rPr>
              <a:t>Reasons given for adding interpretative comments:</a:t>
            </a:r>
            <a:endParaRPr lang="en-US" dirty="0">
              <a:solidFill>
                <a:prstClr val="black"/>
              </a:solidFill>
            </a:endParaRPr>
          </a:p>
          <a:p>
            <a:pPr lvl="1" fontAlgn="base"/>
            <a:r>
              <a:rPr lang="en-US" dirty="0">
                <a:solidFill>
                  <a:prstClr val="black"/>
                </a:solidFill>
              </a:rPr>
              <a:t>Interference testing</a:t>
            </a:r>
          </a:p>
          <a:p>
            <a:pPr lvl="1" fontAlgn="base"/>
            <a:r>
              <a:rPr lang="en-US" dirty="0">
                <a:solidFill>
                  <a:prstClr val="black"/>
                </a:solidFill>
              </a:rPr>
              <a:t>Where referral lab does not add a comment (e.g. undetectable ACE)</a:t>
            </a:r>
          </a:p>
          <a:p>
            <a:pPr marL="457200" lvl="1" indent="0" fontAlgn="base">
              <a:buFont typeface="Arial" panose="020B0604020202020204" pitchFamily="34" charset="0"/>
              <a:buNone/>
            </a:pPr>
            <a:endParaRPr lang="en-US" sz="2400" dirty="0">
              <a:solidFill>
                <a:prstClr val="black"/>
              </a:solidFill>
            </a:endParaRPr>
          </a:p>
          <a:p>
            <a:r>
              <a:rPr lang="en-US" sz="2800" dirty="0">
                <a:solidFill>
                  <a:prstClr val="black"/>
                </a:solidFill>
              </a:rPr>
              <a:t>Examples of phoned referral reports included:</a:t>
            </a:r>
          </a:p>
          <a:p>
            <a:pPr lvl="1"/>
            <a:r>
              <a:rPr lang="en-US" dirty="0">
                <a:solidFill>
                  <a:prstClr val="black"/>
                </a:solidFill>
              </a:rPr>
              <a:t>Very high or low Immunosuppressants</a:t>
            </a:r>
          </a:p>
          <a:p>
            <a:pPr lvl="1"/>
            <a:r>
              <a:rPr lang="en-US" dirty="0">
                <a:solidFill>
                  <a:prstClr val="black"/>
                </a:solidFill>
              </a:rPr>
              <a:t>Low TPMT, high TGN</a:t>
            </a:r>
          </a:p>
          <a:p>
            <a:pPr lvl="1"/>
            <a:r>
              <a:rPr lang="en-US" dirty="0">
                <a:solidFill>
                  <a:prstClr val="black"/>
                </a:solidFill>
              </a:rPr>
              <a:t>Results where same day results have been agreed with clinicians (methotrexate)</a:t>
            </a:r>
          </a:p>
          <a:p>
            <a:pPr lvl="1"/>
            <a:r>
              <a:rPr lang="en-US" dirty="0">
                <a:solidFill>
                  <a:prstClr val="black"/>
                </a:solidFill>
              </a:rPr>
              <a:t>Reports phoned through to us by referral lab</a:t>
            </a:r>
          </a:p>
          <a:p>
            <a:pPr lvl="1"/>
            <a:r>
              <a:rPr lang="en-US" dirty="0">
                <a:solidFill>
                  <a:prstClr val="black"/>
                </a:solidFill>
              </a:rPr>
              <a:t>A first finding of an IEM or a very high tumour marker</a:t>
            </a:r>
          </a:p>
          <a:p>
            <a:pPr marL="457200" lvl="1" indent="0">
              <a:buFont typeface="Arial" panose="020B0604020202020204" pitchFamily="34" charset="0"/>
              <a:buNone/>
            </a:pPr>
            <a:endParaRPr lang="en-US" dirty="0">
              <a:solidFill>
                <a:prstClr val="black"/>
              </a:solidFill>
            </a:endParaRPr>
          </a:p>
          <a:p>
            <a:r>
              <a:rPr lang="en-US" sz="2800" dirty="0">
                <a:solidFill>
                  <a:prstClr val="black"/>
                </a:solidFill>
              </a:rPr>
              <a:t>Retention of paper reports varied widely from 2 weeks to 2 years. Several labs scanned reports in and discarded the paper report</a:t>
            </a:r>
          </a:p>
          <a:p>
            <a:pPr marL="0" indent="0">
              <a:buFont typeface="Arial" panose="020B0604020202020204" pitchFamily="34" charset="0"/>
              <a:buNone/>
            </a:pPr>
            <a:endParaRPr lang="en-US" sz="2800" dirty="0">
              <a:solidFill>
                <a:prstClr val="black"/>
              </a:solidFill>
            </a:endParaRPr>
          </a:p>
          <a:p>
            <a:pPr marL="457200" lvl="1" indent="0">
              <a:buFont typeface="Arial" panose="020B0604020202020204" pitchFamily="34" charset="0"/>
              <a:buNone/>
            </a:pPr>
            <a:r>
              <a:rPr lang="en-US" dirty="0">
                <a:solidFill>
                  <a:prstClr val="black"/>
                </a:solidFill>
              </a:rPr>
              <a:t/>
            </a:r>
            <a:br>
              <a:rPr lang="en-US" dirty="0">
                <a:solidFill>
                  <a:prstClr val="black"/>
                </a:solidFill>
              </a:rPr>
            </a:br>
            <a:endParaRPr lang="en-GB" dirty="0">
              <a:solidFill>
                <a:prstClr val="black"/>
              </a:solidFill>
            </a:endParaRPr>
          </a:p>
        </p:txBody>
      </p:sp>
    </p:spTree>
    <p:extLst>
      <p:ext uri="{BB962C8B-B14F-4D97-AF65-F5344CB8AC3E}">
        <p14:creationId xmlns:p14="http://schemas.microsoft.com/office/powerpoint/2010/main" val="36315951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Q33. How often are outstanding results chased up?</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pic>
        <p:nvPicPr>
          <p:cNvPr id="3074" name="Picture 2">
            <a:extLst>
              <a:ext uri="{FF2B5EF4-FFF2-40B4-BE49-F238E27FC236}">
                <a16:creationId xmlns="" xmlns:a16="http://schemas.microsoft.com/office/drawing/2014/main" id="{48D43341-C293-447A-A6E5-4B4F81C5BE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5940" y="1301865"/>
            <a:ext cx="5652120" cy="349528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C108E644-4A99-4275-B24C-829F6D7A029E}"/>
              </a:ext>
            </a:extLst>
          </p:cNvPr>
          <p:cNvSpPr/>
          <p:nvPr/>
        </p:nvSpPr>
        <p:spPr>
          <a:xfrm>
            <a:off x="755576" y="4826675"/>
            <a:ext cx="7704856" cy="2031325"/>
          </a:xfrm>
          <a:prstGeom prst="rect">
            <a:avLst/>
          </a:prstGeom>
        </p:spPr>
        <p:txBody>
          <a:bodyPr wrap="square">
            <a:spAutoFit/>
          </a:bodyPr>
          <a:lstStyle/>
          <a:p>
            <a:pPr algn="ctr"/>
            <a:r>
              <a:rPr lang="en-US" dirty="0">
                <a:solidFill>
                  <a:srgbClr val="000000"/>
                </a:solidFill>
                <a:latin typeface="Arial" panose="020B0604020202020204" pitchFamily="34" charset="0"/>
              </a:rPr>
              <a:t>Other:</a:t>
            </a:r>
          </a:p>
          <a:p>
            <a:r>
              <a:rPr lang="en-US" dirty="0">
                <a:solidFill>
                  <a:srgbClr val="000000"/>
                </a:solidFill>
                <a:latin typeface="Arial" panose="020B0604020202020204" pitchFamily="34" charset="0"/>
              </a:rPr>
              <a:t>“Only if prompted, there is no procedure in place for identifying overdue results”</a:t>
            </a:r>
            <a:endParaRPr lang="en-US" dirty="0">
              <a:solidFill>
                <a:prstClr val="black"/>
              </a:solidFill>
            </a:endParaRPr>
          </a:p>
          <a:p>
            <a:r>
              <a:rPr lang="en-US" dirty="0">
                <a:solidFill>
                  <a:prstClr val="black"/>
                </a:solidFill>
              </a:rPr>
              <a:t/>
            </a:r>
            <a:br>
              <a:rPr lang="en-US" dirty="0">
                <a:solidFill>
                  <a:prstClr val="black"/>
                </a:solidFill>
              </a:rPr>
            </a:br>
            <a:r>
              <a:rPr lang="en-US" dirty="0">
                <a:solidFill>
                  <a:srgbClr val="000000"/>
                </a:solidFill>
                <a:latin typeface="Arial" panose="020B0604020202020204" pitchFamily="34" charset="0"/>
              </a:rPr>
              <a:t>“Only if there is a delay or the results are urgent”</a:t>
            </a:r>
            <a:endParaRPr lang="en-US" dirty="0">
              <a:solidFill>
                <a:prstClr val="black"/>
              </a:solidFill>
            </a:endParaRPr>
          </a:p>
          <a:p>
            <a:r>
              <a:rPr lang="en-US" dirty="0">
                <a:solidFill>
                  <a:prstClr val="black"/>
                </a:solidFill>
              </a:rPr>
              <a:t/>
            </a:r>
            <a:br>
              <a:rPr lang="en-US" dirty="0">
                <a:solidFill>
                  <a:prstClr val="black"/>
                </a:solidFill>
              </a:rPr>
            </a:br>
            <a:endParaRPr lang="en-GB" dirty="0">
              <a:solidFill>
                <a:prstClr val="black"/>
              </a:solidFill>
            </a:endParaRPr>
          </a:p>
        </p:txBody>
      </p:sp>
    </p:spTree>
    <p:extLst>
      <p:ext uri="{BB962C8B-B14F-4D97-AF65-F5344CB8AC3E}">
        <p14:creationId xmlns:p14="http://schemas.microsoft.com/office/powerpoint/2010/main" val="24883165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Part 6 – Management of Referral Tests</a:t>
            </a:r>
            <a:endParaRPr lang="en-GB" dirty="0"/>
          </a:p>
        </p:txBody>
      </p:sp>
      <p:sp>
        <p:nvSpPr>
          <p:cNvPr id="3" name="Subtitle 2"/>
          <p:cNvSpPr>
            <a:spLocks noGrp="1"/>
          </p:cNvSpPr>
          <p:nvPr>
            <p:ph type="subTitle" idx="1"/>
          </p:nvPr>
        </p:nvSpPr>
        <p:spPr>
          <a:xfrm>
            <a:off x="1043608" y="4869160"/>
            <a:ext cx="6728792" cy="769640"/>
          </a:xfrm>
        </p:spPr>
        <p:txBody>
          <a:bodyPr>
            <a:normAutofit fontScale="62500" lnSpcReduction="20000"/>
          </a:bodyPr>
          <a:lstStyle/>
          <a:p>
            <a:r>
              <a:rPr lang="en-GB" b="1" dirty="0">
                <a:effectLst/>
              </a:rPr>
              <a:t>THAMES AUDIT GROUP: Audit of Externally Referred Tests</a:t>
            </a:r>
            <a:br>
              <a:rPr lang="en-GB" b="1" dirty="0">
                <a:effectLst/>
              </a:rPr>
            </a:br>
            <a:r>
              <a:rPr lang="en-GB" b="1" dirty="0">
                <a:effectLst/>
              </a:rPr>
              <a:t>September 2019</a:t>
            </a:r>
            <a:endParaRPr lang="en-GB" dirty="0">
              <a:effectLst/>
            </a:endParaRP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18035" y="44624"/>
            <a:ext cx="1490469" cy="1213227"/>
          </a:xfrm>
          <a:prstGeom prst="rect">
            <a:avLst/>
          </a:prstGeom>
        </p:spPr>
      </p:pic>
    </p:spTree>
    <p:extLst>
      <p:ext uri="{BB962C8B-B14F-4D97-AF65-F5344CB8AC3E}">
        <p14:creationId xmlns:p14="http://schemas.microsoft.com/office/powerpoint/2010/main" val="28831610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Q34/ 35. Do you have SLAs in place with your referral labs? If so who is responsible for drawing them up? </a:t>
            </a:r>
          </a:p>
        </p:txBody>
      </p:sp>
      <p:sp>
        <p:nvSpPr>
          <p:cNvPr id="3" name="Content Placeholder 2"/>
          <p:cNvSpPr>
            <a:spLocks noGrp="1"/>
          </p:cNvSpPr>
          <p:nvPr>
            <p:ph idx="1"/>
          </p:nvPr>
        </p:nvSpPr>
        <p:spPr>
          <a:xfrm>
            <a:off x="457200" y="1600201"/>
            <a:ext cx="8229600" cy="1972815"/>
          </a:xfrm>
        </p:spPr>
        <p:txBody>
          <a:bodyPr/>
          <a:lstStyle/>
          <a:p>
            <a:pPr fontAlgn="base"/>
            <a:r>
              <a:rPr lang="en-US" dirty="0"/>
              <a:t>No: 6/17</a:t>
            </a:r>
          </a:p>
          <a:p>
            <a:pPr fontAlgn="base"/>
            <a:r>
              <a:rPr lang="en-US" dirty="0"/>
              <a:t>Yes some: 8/17</a:t>
            </a:r>
          </a:p>
          <a:p>
            <a:pPr fontAlgn="base"/>
            <a:r>
              <a:rPr lang="en-US" dirty="0"/>
              <a:t>Yes all: 3/17</a:t>
            </a:r>
          </a:p>
          <a:p>
            <a:pPr marL="0" indent="0">
              <a:buNone/>
            </a:pP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Rectangle 6">
            <a:extLst>
              <a:ext uri="{FF2B5EF4-FFF2-40B4-BE49-F238E27FC236}">
                <a16:creationId xmlns="" xmlns:a16="http://schemas.microsoft.com/office/drawing/2014/main" id="{5D864C8E-D97F-45DE-B0D9-C2F68CF3457C}"/>
              </a:ext>
            </a:extLst>
          </p:cNvPr>
          <p:cNvSpPr/>
          <p:nvPr/>
        </p:nvSpPr>
        <p:spPr>
          <a:xfrm>
            <a:off x="2123728" y="4796662"/>
            <a:ext cx="184731" cy="369332"/>
          </a:xfrm>
          <a:prstGeom prst="rect">
            <a:avLst/>
          </a:prstGeom>
        </p:spPr>
        <p:txBody>
          <a:bodyPr wrap="none">
            <a:spAutoFit/>
          </a:bodyPr>
          <a:lstStyle/>
          <a:p>
            <a:endParaRPr lang="en-GB" dirty="0">
              <a:solidFill>
                <a:prstClr val="black"/>
              </a:solidFill>
            </a:endParaRPr>
          </a:p>
        </p:txBody>
      </p:sp>
      <p:sp>
        <p:nvSpPr>
          <p:cNvPr id="11" name="TextBox 10">
            <a:extLst>
              <a:ext uri="{FF2B5EF4-FFF2-40B4-BE49-F238E27FC236}">
                <a16:creationId xmlns="" xmlns:a16="http://schemas.microsoft.com/office/drawing/2014/main" id="{A0907BC5-3189-42E6-9BC8-3C84237136DE}"/>
              </a:ext>
            </a:extLst>
          </p:cNvPr>
          <p:cNvSpPr txBox="1"/>
          <p:nvPr/>
        </p:nvSpPr>
        <p:spPr>
          <a:xfrm>
            <a:off x="3491880" y="5251662"/>
            <a:ext cx="216024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GB" sz="2000" dirty="0">
                <a:solidFill>
                  <a:srgbClr val="595959"/>
                </a:solidFill>
                <a:latin typeface="Arial" panose="020B0604020202020204" pitchFamily="34" charset="0"/>
              </a:rPr>
              <a:t>Pathology manager</a:t>
            </a:r>
          </a:p>
        </p:txBody>
      </p:sp>
      <p:sp>
        <p:nvSpPr>
          <p:cNvPr id="12" name="TextBox 11">
            <a:extLst>
              <a:ext uri="{FF2B5EF4-FFF2-40B4-BE49-F238E27FC236}">
                <a16:creationId xmlns="" xmlns:a16="http://schemas.microsoft.com/office/drawing/2014/main" id="{FAD6AAC1-1BF7-4279-8FEB-6E141BAD3577}"/>
              </a:ext>
            </a:extLst>
          </p:cNvPr>
          <p:cNvSpPr txBox="1"/>
          <p:nvPr/>
        </p:nvSpPr>
        <p:spPr>
          <a:xfrm>
            <a:off x="6049841" y="4164019"/>
            <a:ext cx="2160240"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2000" dirty="0">
                <a:solidFill>
                  <a:srgbClr val="595959"/>
                </a:solidFill>
                <a:latin typeface="Arial" panose="020B0604020202020204" pitchFamily="34" charset="0"/>
              </a:rPr>
              <a:t>Business office</a:t>
            </a:r>
          </a:p>
        </p:txBody>
      </p:sp>
      <p:sp>
        <p:nvSpPr>
          <p:cNvPr id="13" name="TextBox 12">
            <a:extLst>
              <a:ext uri="{FF2B5EF4-FFF2-40B4-BE49-F238E27FC236}">
                <a16:creationId xmlns="" xmlns:a16="http://schemas.microsoft.com/office/drawing/2014/main" id="{69474626-F9F1-4B3B-8C43-D7002DEEE084}"/>
              </a:ext>
            </a:extLst>
          </p:cNvPr>
          <p:cNvSpPr txBox="1"/>
          <p:nvPr/>
        </p:nvSpPr>
        <p:spPr>
          <a:xfrm>
            <a:off x="3419872" y="3301825"/>
            <a:ext cx="2160240" cy="13234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a:solidFill>
                  <a:srgbClr val="595959"/>
                </a:solidFill>
                <a:latin typeface="Arial" panose="020B0604020202020204" pitchFamily="34" charset="0"/>
              </a:rPr>
              <a:t>Business relationships manager and quality team</a:t>
            </a:r>
            <a:endParaRPr lang="en-GB" sz="2000" dirty="0">
              <a:solidFill>
                <a:prstClr val="black"/>
              </a:solidFill>
            </a:endParaRPr>
          </a:p>
        </p:txBody>
      </p:sp>
      <p:sp>
        <p:nvSpPr>
          <p:cNvPr id="14" name="TextBox 13">
            <a:extLst>
              <a:ext uri="{FF2B5EF4-FFF2-40B4-BE49-F238E27FC236}">
                <a16:creationId xmlns="" xmlns:a16="http://schemas.microsoft.com/office/drawing/2014/main" id="{88ED1F7B-9ECD-450C-B757-024631D4932A}"/>
              </a:ext>
            </a:extLst>
          </p:cNvPr>
          <p:cNvSpPr txBox="1"/>
          <p:nvPr/>
        </p:nvSpPr>
        <p:spPr>
          <a:xfrm>
            <a:off x="857636" y="4164019"/>
            <a:ext cx="2160240"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2000" dirty="0">
                <a:solidFill>
                  <a:srgbClr val="595959"/>
                </a:solidFill>
                <a:latin typeface="Arial" panose="020B0604020202020204" pitchFamily="34" charset="0"/>
              </a:rPr>
              <a:t>Lab manager</a:t>
            </a:r>
            <a:endParaRPr lang="en-GB" sz="2000" dirty="0">
              <a:solidFill>
                <a:prstClr val="black"/>
              </a:solidFill>
            </a:endParaRPr>
          </a:p>
        </p:txBody>
      </p:sp>
      <p:sp>
        <p:nvSpPr>
          <p:cNvPr id="15" name="TextBox 14">
            <a:extLst>
              <a:ext uri="{FF2B5EF4-FFF2-40B4-BE49-F238E27FC236}">
                <a16:creationId xmlns="" xmlns:a16="http://schemas.microsoft.com/office/drawing/2014/main" id="{144FC1CF-5CC5-4783-96A5-D0C58F931041}"/>
              </a:ext>
            </a:extLst>
          </p:cNvPr>
          <p:cNvSpPr txBox="1"/>
          <p:nvPr/>
        </p:nvSpPr>
        <p:spPr>
          <a:xfrm>
            <a:off x="829036" y="4981328"/>
            <a:ext cx="2160240"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a:solidFill>
                  <a:srgbClr val="595959"/>
                </a:solidFill>
                <a:latin typeface="Arial" panose="020B0604020202020204" pitchFamily="34" charset="0"/>
                <a:cs typeface="Arial" panose="020B0604020202020204" pitchFamily="34" charset="0"/>
              </a:rPr>
              <a:t>A</a:t>
            </a:r>
            <a:r>
              <a:rPr lang="en-GB" sz="2000" dirty="0">
                <a:solidFill>
                  <a:srgbClr val="595959"/>
                </a:solidFill>
                <a:latin typeface="Arial" panose="020B0604020202020204" pitchFamily="34" charset="0"/>
                <a:cs typeface="Arial" panose="020B0604020202020204" pitchFamily="34" charset="0"/>
              </a:rPr>
              <a:t>ssistant service manager</a:t>
            </a:r>
            <a:endParaRPr lang="en-GB" sz="2000" dirty="0">
              <a:solidFill>
                <a:prstClr val="black"/>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 xmlns:a16="http://schemas.microsoft.com/office/drawing/2014/main" id="{7F9EC291-924E-46E7-BE15-CB1AB676BAED}"/>
              </a:ext>
            </a:extLst>
          </p:cNvPr>
          <p:cNvSpPr txBox="1"/>
          <p:nvPr/>
        </p:nvSpPr>
        <p:spPr>
          <a:xfrm>
            <a:off x="6049841" y="5051607"/>
            <a:ext cx="2160240"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GB" sz="2000" dirty="0">
                <a:solidFill>
                  <a:srgbClr val="595959"/>
                </a:solidFill>
                <a:latin typeface="Arial" panose="020B0604020202020204" pitchFamily="34" charset="0"/>
              </a:rPr>
              <a:t>Head BMS</a:t>
            </a:r>
            <a:endParaRPr lang="en-GB" sz="2000" dirty="0">
              <a:solidFill>
                <a:prstClr val="black"/>
              </a:solidFill>
            </a:endParaRPr>
          </a:p>
        </p:txBody>
      </p:sp>
    </p:spTree>
    <p:extLst>
      <p:ext uri="{BB962C8B-B14F-4D97-AF65-F5344CB8AC3E}">
        <p14:creationId xmlns:p14="http://schemas.microsoft.com/office/powerpoint/2010/main" val="110967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Q36. Which aspects of a referral laboratory do you monitor. </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pic>
        <p:nvPicPr>
          <p:cNvPr id="5126" name="Picture 6">
            <a:extLst>
              <a:ext uri="{FF2B5EF4-FFF2-40B4-BE49-F238E27FC236}">
                <a16:creationId xmlns="" xmlns:a16="http://schemas.microsoft.com/office/drawing/2014/main" id="{B8BD607A-6E1A-4CE8-B456-40772671BE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848" y="1693391"/>
            <a:ext cx="7308304" cy="45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4839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Q37.  If you monitor turn around times, what action is taken when they are breached and is there a written policy for this?</a:t>
            </a:r>
          </a:p>
        </p:txBody>
      </p:sp>
      <p:sp>
        <p:nvSpPr>
          <p:cNvPr id="3" name="Content Placeholder 2"/>
          <p:cNvSpPr>
            <a:spLocks noGrp="1"/>
          </p:cNvSpPr>
          <p:nvPr>
            <p:ph idx="1"/>
          </p:nvPr>
        </p:nvSpPr>
        <p:spPr/>
        <p:txBody>
          <a:bodyPr/>
          <a:lstStyle/>
          <a:p>
            <a:pPr fontAlgn="base"/>
            <a:r>
              <a:rPr lang="en-US" dirty="0"/>
              <a:t>9 labs monitored TAT. </a:t>
            </a:r>
          </a:p>
          <a:p>
            <a:pPr lvl="1" fontAlgn="base"/>
            <a:r>
              <a:rPr lang="en-US" dirty="0"/>
              <a:t>None had a written policy for actions to take when TAT was breached.</a:t>
            </a:r>
          </a:p>
          <a:p>
            <a:pPr lvl="1" fontAlgn="base"/>
            <a:r>
              <a:rPr lang="en-US" dirty="0"/>
              <a:t>1 stated that there was currently no detrimental action taken against labs which breached their TAT.</a:t>
            </a:r>
          </a:p>
          <a:p>
            <a:pPr lvl="1" fontAlgn="base"/>
            <a:r>
              <a:rPr lang="en-US" dirty="0"/>
              <a:t>Actions taken: 5 labs would contact the referral lab first then if no improvement would seek another provider</a:t>
            </a:r>
          </a:p>
          <a:p>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Tree>
    <p:extLst>
      <p:ext uri="{BB962C8B-B14F-4D97-AF65-F5344CB8AC3E}">
        <p14:creationId xmlns:p14="http://schemas.microsoft.com/office/powerpoint/2010/main" val="11546908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Q38. How often does your lab check the following:</a:t>
            </a:r>
          </a:p>
        </p:txBody>
      </p:sp>
      <p:sp>
        <p:nvSpPr>
          <p:cNvPr id="3" name="Content Placeholder 2"/>
          <p:cNvSpPr>
            <a:spLocks noGrp="1"/>
          </p:cNvSpPr>
          <p:nvPr>
            <p:ph idx="1"/>
          </p:nvPr>
        </p:nvSpPr>
        <p:spPr/>
        <p:txBody>
          <a:bodyPr>
            <a:normAutofit fontScale="62500" lnSpcReduction="20000"/>
          </a:bodyPr>
          <a:lstStyle/>
          <a:p>
            <a:pPr fontAlgn="base"/>
            <a:r>
              <a:rPr lang="en-US" dirty="0"/>
              <a:t>Accreditation status</a:t>
            </a:r>
          </a:p>
          <a:p>
            <a:pPr lvl="1" fontAlgn="base"/>
            <a:r>
              <a:rPr lang="en-US" dirty="0"/>
              <a:t>1/17: 	Quarterly</a:t>
            </a:r>
          </a:p>
          <a:p>
            <a:pPr lvl="1" fontAlgn="base"/>
            <a:r>
              <a:rPr lang="en-US" dirty="0"/>
              <a:t>13/17: 	Annually</a:t>
            </a:r>
          </a:p>
          <a:p>
            <a:pPr lvl="1" fontAlgn="base"/>
            <a:r>
              <a:rPr lang="en-US" dirty="0"/>
              <a:t>2/17: 	Every 2 years</a:t>
            </a:r>
          </a:p>
          <a:p>
            <a:pPr lvl="1" fontAlgn="base"/>
            <a:r>
              <a:rPr lang="en-US" dirty="0"/>
              <a:t>1/17 :	No protocol for this</a:t>
            </a:r>
          </a:p>
          <a:p>
            <a:pPr fontAlgn="base"/>
            <a:r>
              <a:rPr lang="en-US" dirty="0"/>
              <a:t>EQA performance</a:t>
            </a:r>
          </a:p>
          <a:p>
            <a:pPr lvl="1" fontAlgn="base"/>
            <a:r>
              <a:rPr lang="en-US" dirty="0"/>
              <a:t>8/17: 	Annually</a:t>
            </a:r>
          </a:p>
          <a:p>
            <a:pPr lvl="1" fontAlgn="base"/>
            <a:r>
              <a:rPr lang="en-US" dirty="0"/>
              <a:t>4/17:	Not checked</a:t>
            </a:r>
          </a:p>
          <a:p>
            <a:pPr lvl="1" fontAlgn="base"/>
            <a:r>
              <a:rPr lang="en-US" dirty="0"/>
              <a:t>2/17: 	Every 2 years</a:t>
            </a:r>
          </a:p>
          <a:p>
            <a:pPr lvl="1" fontAlgn="base"/>
            <a:r>
              <a:rPr lang="en-US" dirty="0"/>
              <a:t>1/17: 	Referral lab is expected to contact us if  there is a problem</a:t>
            </a:r>
          </a:p>
          <a:p>
            <a:pPr lvl="1" fontAlgn="base"/>
            <a:r>
              <a:rPr lang="en-US" dirty="0"/>
              <a:t>1/17: 	Only checked if lab is not accredited</a:t>
            </a:r>
          </a:p>
          <a:p>
            <a:pPr fontAlgn="base"/>
            <a:r>
              <a:rPr lang="en-US" dirty="0"/>
              <a:t>Sample requirements for tests</a:t>
            </a:r>
          </a:p>
          <a:p>
            <a:pPr lvl="1" fontAlgn="base"/>
            <a:r>
              <a:rPr lang="en-US" dirty="0"/>
              <a:t>11/17: 	Annually</a:t>
            </a:r>
          </a:p>
          <a:p>
            <a:pPr lvl="1" fontAlgn="base"/>
            <a:r>
              <a:rPr lang="en-US" dirty="0"/>
              <a:t>2/17:	At least every 2 years</a:t>
            </a:r>
          </a:p>
          <a:p>
            <a:pPr lvl="1" fontAlgn="base"/>
            <a:r>
              <a:rPr lang="en-US" dirty="0"/>
              <a:t>1/17:	No routine check but changes noted as they come to light</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Tree>
    <p:extLst>
      <p:ext uri="{BB962C8B-B14F-4D97-AF65-F5344CB8AC3E}">
        <p14:creationId xmlns:p14="http://schemas.microsoft.com/office/powerpoint/2010/main" val="39025368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Q39. How does your laboratory obtain information about accreditation status, EQA performance and sample requirements?</a:t>
            </a:r>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pic>
        <p:nvPicPr>
          <p:cNvPr id="6146" name="Picture 2">
            <a:extLst>
              <a:ext uri="{FF2B5EF4-FFF2-40B4-BE49-F238E27FC236}">
                <a16:creationId xmlns="" xmlns:a16="http://schemas.microsoft.com/office/drawing/2014/main" id="{7222606D-801C-41F8-9ECA-5B56FA947E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860" y="1995442"/>
            <a:ext cx="7092280" cy="4385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19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Q1: How </a:t>
            </a:r>
            <a:r>
              <a:rPr lang="en-GB" sz="2400" dirty="0"/>
              <a:t>many different tests in total does your </a:t>
            </a:r>
            <a:r>
              <a:rPr lang="en-GB" sz="2400" dirty="0" smtClean="0"/>
              <a:t>laboratory </a:t>
            </a:r>
            <a:r>
              <a:rPr lang="en-GB" sz="2400" dirty="0"/>
              <a:t>have in its test directory that are sent away to other laboratories?</a:t>
            </a:r>
          </a:p>
        </p:txBody>
      </p:sp>
      <p:sp>
        <p:nvSpPr>
          <p:cNvPr id="4" name="Footer Placeholder 3"/>
          <p:cNvSpPr>
            <a:spLocks noGrp="1"/>
          </p:cNvSpPr>
          <p:nvPr>
            <p:ph type="ftr" sz="quarter" idx="11"/>
          </p:nvPr>
        </p:nvSpPr>
        <p:spPr>
          <a:xfrm>
            <a:off x="2627784" y="6437109"/>
            <a:ext cx="4293699" cy="365125"/>
          </a:xfrm>
        </p:spPr>
        <p:txBody>
          <a:bodyPr/>
          <a:lstStyle/>
          <a:p>
            <a:r>
              <a:rPr lang="en-GB" dirty="0" smtClean="0"/>
              <a:t>THAMES AUDIT GROUP: Audit of Externally Referred Tests</a:t>
            </a:r>
            <a:endParaRPr lang="en-GB" dirty="0"/>
          </a:p>
        </p:txBody>
      </p:sp>
      <p:graphicFrame>
        <p:nvGraphicFramePr>
          <p:cNvPr id="6" name="Chart 5"/>
          <p:cNvGraphicFramePr>
            <a:graphicFrameLocks noGrp="1"/>
          </p:cNvGraphicFramePr>
          <p:nvPr>
            <p:extLst>
              <p:ext uri="{D42A27DB-BD31-4B8C-83A1-F6EECF244321}">
                <p14:modId xmlns:p14="http://schemas.microsoft.com/office/powerpoint/2010/main" val="2511238390"/>
              </p:ext>
            </p:extLst>
          </p:nvPr>
        </p:nvGraphicFramePr>
        <p:xfrm>
          <a:off x="457200" y="1498397"/>
          <a:ext cx="8363272" cy="47144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319355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600201"/>
            <a:ext cx="8229600" cy="1143001"/>
          </a:xfrm>
        </p:spPr>
        <p:txBody>
          <a:bodyPr>
            <a:normAutofit/>
          </a:bodyPr>
          <a:lstStyle/>
          <a:p>
            <a:pPr fontAlgn="base"/>
            <a:r>
              <a:rPr lang="en-GB" sz="2400" dirty="0"/>
              <a:t>14/15: Yes</a:t>
            </a:r>
          </a:p>
          <a:p>
            <a:pPr fontAlgn="base"/>
            <a:r>
              <a:rPr lang="en-GB" sz="2400" dirty="0"/>
              <a:t>1/15: No</a:t>
            </a:r>
          </a:p>
          <a:p>
            <a:pPr marL="0" indent="0">
              <a:buNone/>
            </a:pPr>
            <a:endParaRPr lang="en-GB"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Title 1">
            <a:extLst>
              <a:ext uri="{FF2B5EF4-FFF2-40B4-BE49-F238E27FC236}">
                <a16:creationId xmlns="" xmlns:a16="http://schemas.microsoft.com/office/drawing/2014/main" id="{42B393FE-C11F-4072-B337-CFE902DB0EFA}"/>
              </a:ext>
            </a:extLst>
          </p:cNvPr>
          <p:cNvSpPr>
            <a:spLocks noGrp="1"/>
          </p:cNvSpPr>
          <p:nvPr>
            <p:ph type="title"/>
          </p:nvPr>
        </p:nvSpPr>
        <p:spPr>
          <a:xfrm>
            <a:off x="457200" y="274638"/>
            <a:ext cx="6851650" cy="1143000"/>
          </a:xfrm>
        </p:spPr>
        <p:txBody>
          <a:bodyPr>
            <a:noAutofit/>
          </a:bodyPr>
          <a:lstStyle/>
          <a:p>
            <a:pPr algn="l"/>
            <a:r>
              <a:rPr lang="en-GB" sz="2400" dirty="0"/>
              <a:t>Q40. Do you make information about externally referred tests available to users?</a:t>
            </a:r>
          </a:p>
        </p:txBody>
      </p:sp>
      <p:pic>
        <p:nvPicPr>
          <p:cNvPr id="7172" name="Picture 4">
            <a:extLst>
              <a:ext uri="{FF2B5EF4-FFF2-40B4-BE49-F238E27FC236}">
                <a16:creationId xmlns="" xmlns:a16="http://schemas.microsoft.com/office/drawing/2014/main" id="{A291DB97-E170-48B3-B242-8E68B9E9D7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517" y="2420888"/>
            <a:ext cx="6066966" cy="3751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2723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600201"/>
            <a:ext cx="8229600" cy="1143001"/>
          </a:xfrm>
        </p:spPr>
        <p:txBody>
          <a:bodyPr>
            <a:normAutofit/>
          </a:bodyPr>
          <a:lstStyle/>
          <a:p>
            <a:pPr fontAlgn="base"/>
            <a:r>
              <a:rPr lang="en-US" sz="2400" dirty="0"/>
              <a:t>9/17 labs vet all tests</a:t>
            </a:r>
          </a:p>
          <a:p>
            <a:pPr fontAlgn="base"/>
            <a:r>
              <a:rPr lang="en-US" sz="2400" dirty="0"/>
              <a:t>8/17 labs vet some tests</a:t>
            </a:r>
          </a:p>
          <a:p>
            <a:pPr marL="0" indent="0">
              <a:buNone/>
            </a:pPr>
            <a:endParaRPr lang="en-GB" sz="2400" dirty="0"/>
          </a:p>
        </p:txBody>
      </p:sp>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Title 1">
            <a:extLst>
              <a:ext uri="{FF2B5EF4-FFF2-40B4-BE49-F238E27FC236}">
                <a16:creationId xmlns="" xmlns:a16="http://schemas.microsoft.com/office/drawing/2014/main" id="{42B393FE-C11F-4072-B337-CFE902DB0EFA}"/>
              </a:ext>
            </a:extLst>
          </p:cNvPr>
          <p:cNvSpPr>
            <a:spLocks noGrp="1"/>
          </p:cNvSpPr>
          <p:nvPr>
            <p:ph type="title"/>
          </p:nvPr>
        </p:nvSpPr>
        <p:spPr>
          <a:xfrm>
            <a:off x="457200" y="274638"/>
            <a:ext cx="6851650" cy="1143000"/>
          </a:xfrm>
        </p:spPr>
        <p:txBody>
          <a:bodyPr>
            <a:noAutofit/>
          </a:bodyPr>
          <a:lstStyle/>
          <a:p>
            <a:pPr algn="l"/>
            <a:r>
              <a:rPr lang="en-GB" sz="2400" dirty="0"/>
              <a:t>Q41/42. Do you vet any requests for externally referred tests? Which criteria are used?</a:t>
            </a:r>
          </a:p>
        </p:txBody>
      </p:sp>
      <p:pic>
        <p:nvPicPr>
          <p:cNvPr id="8194" name="Picture 2">
            <a:extLst>
              <a:ext uri="{FF2B5EF4-FFF2-40B4-BE49-F238E27FC236}">
                <a16:creationId xmlns="" xmlns:a16="http://schemas.microsoft.com/office/drawing/2014/main" id="{C011E693-847F-40B2-A47F-18BF64D2C2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1904" y="2460294"/>
            <a:ext cx="6300192" cy="3896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487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Title 1">
            <a:extLst>
              <a:ext uri="{FF2B5EF4-FFF2-40B4-BE49-F238E27FC236}">
                <a16:creationId xmlns="" xmlns:a16="http://schemas.microsoft.com/office/drawing/2014/main" id="{42B393FE-C11F-4072-B337-CFE902DB0EFA}"/>
              </a:ext>
            </a:extLst>
          </p:cNvPr>
          <p:cNvSpPr>
            <a:spLocks noGrp="1"/>
          </p:cNvSpPr>
          <p:nvPr>
            <p:ph type="title"/>
          </p:nvPr>
        </p:nvSpPr>
        <p:spPr>
          <a:xfrm>
            <a:off x="457200" y="274638"/>
            <a:ext cx="6851650" cy="1143000"/>
          </a:xfrm>
        </p:spPr>
        <p:txBody>
          <a:bodyPr>
            <a:noAutofit/>
          </a:bodyPr>
          <a:lstStyle/>
          <a:p>
            <a:pPr algn="l"/>
            <a:r>
              <a:rPr lang="en-GB" sz="2400" dirty="0"/>
              <a:t>Q44. Which tests do you most commonly reject requests for?</a:t>
            </a:r>
          </a:p>
        </p:txBody>
      </p:sp>
      <p:graphicFrame>
        <p:nvGraphicFramePr>
          <p:cNvPr id="5" name="Object 4">
            <a:extLst>
              <a:ext uri="{FF2B5EF4-FFF2-40B4-BE49-F238E27FC236}">
                <a16:creationId xmlns="" xmlns:a16="http://schemas.microsoft.com/office/drawing/2014/main" id="{6F27B912-CAC7-4DA1-A3E1-BF46ED42A8B2}"/>
              </a:ext>
            </a:extLst>
          </p:cNvPr>
          <p:cNvGraphicFramePr>
            <a:graphicFrameLocks noChangeAspect="1"/>
          </p:cNvGraphicFramePr>
          <p:nvPr>
            <p:extLst>
              <p:ext uri="{D42A27DB-BD31-4B8C-83A1-F6EECF244321}">
                <p14:modId xmlns:p14="http://schemas.microsoft.com/office/powerpoint/2010/main" val="1955737493"/>
              </p:ext>
            </p:extLst>
          </p:nvPr>
        </p:nvGraphicFramePr>
        <p:xfrm>
          <a:off x="1637955" y="1839863"/>
          <a:ext cx="5868089" cy="2237209"/>
        </p:xfrm>
        <a:graphic>
          <a:graphicData uri="http://schemas.openxmlformats.org/presentationml/2006/ole">
            <mc:AlternateContent xmlns:mc="http://schemas.openxmlformats.org/markup-compatibility/2006">
              <mc:Choice xmlns:v="urn:schemas-microsoft-com:vml" Requires="v">
                <p:oleObj spid="_x0000_s1028" name="Worksheet" r:id="rId6" imgW="3048000" imgH="1161873" progId="Excel.Sheet.12">
                  <p:embed/>
                </p:oleObj>
              </mc:Choice>
              <mc:Fallback>
                <p:oleObj name="Worksheet" r:id="rId6" imgW="3048000" imgH="1161873" progId="Excel.Sheet.12">
                  <p:embed/>
                  <p:pic>
                    <p:nvPicPr>
                      <p:cNvPr id="0" name=""/>
                      <p:cNvPicPr/>
                      <p:nvPr/>
                    </p:nvPicPr>
                    <p:blipFill>
                      <a:blip r:embed="rId7"/>
                      <a:stretch>
                        <a:fillRect/>
                      </a:stretch>
                    </p:blipFill>
                    <p:spPr>
                      <a:xfrm>
                        <a:off x="1637955" y="1839863"/>
                        <a:ext cx="5868089" cy="2237209"/>
                      </a:xfrm>
                      <a:prstGeom prst="rect">
                        <a:avLst/>
                      </a:prstGeom>
                    </p:spPr>
                  </p:pic>
                </p:oleObj>
              </mc:Fallback>
            </mc:AlternateContent>
          </a:graphicData>
        </a:graphic>
      </p:graphicFrame>
      <p:sp>
        <p:nvSpPr>
          <p:cNvPr id="9" name="Content Placeholder 2">
            <a:extLst>
              <a:ext uri="{FF2B5EF4-FFF2-40B4-BE49-F238E27FC236}">
                <a16:creationId xmlns="" xmlns:a16="http://schemas.microsoft.com/office/drawing/2014/main" id="{9E49182D-84E8-48CE-BC60-0FDDE64C73DC}"/>
              </a:ext>
            </a:extLst>
          </p:cNvPr>
          <p:cNvSpPr>
            <a:spLocks noGrp="1"/>
          </p:cNvSpPr>
          <p:nvPr>
            <p:ph idx="1"/>
          </p:nvPr>
        </p:nvSpPr>
        <p:spPr>
          <a:xfrm>
            <a:off x="457200" y="4374232"/>
            <a:ext cx="8229600" cy="1863080"/>
          </a:xfrm>
        </p:spPr>
        <p:txBody>
          <a:bodyPr>
            <a:normAutofit fontScale="92500"/>
          </a:bodyPr>
          <a:lstStyle/>
          <a:p>
            <a:pPr fontAlgn="base"/>
            <a:r>
              <a:rPr lang="en-US" sz="2400" dirty="0"/>
              <a:t>Other tests mentioned: 17 hydroxy progesterone, 24h urine cortisol, alpha 1 antitrypsin, Amyloid A, ANCA, Bile acids, CA-125, Caeruloplasmin, Calprotectin, Carnitines, CK isoenzymes, free PSA, Fructosamine, GH, Lipase, P3NP, plasma catecholamines, PTHrP, Serum free light chains, SHBG, TPMT, Vitamins B1, B2, B6.</a:t>
            </a:r>
            <a:endParaRPr lang="en-GB" sz="2400" dirty="0"/>
          </a:p>
        </p:txBody>
      </p:sp>
    </p:spTree>
    <p:extLst>
      <p:ext uri="{BB962C8B-B14F-4D97-AF65-F5344CB8AC3E}">
        <p14:creationId xmlns:p14="http://schemas.microsoft.com/office/powerpoint/2010/main" val="36428973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GB" dirty="0">
                <a:solidFill>
                  <a:prstClr val="black">
                    <a:tint val="75000"/>
                  </a:prstClr>
                </a:solidFill>
              </a:rPr>
              <a:t>THAMES AUDIT GROUP: Audit of Externally Referred Tests</a:t>
            </a:r>
          </a:p>
        </p:txBody>
      </p:sp>
      <p:sp>
        <p:nvSpPr>
          <p:cNvPr id="7" name="Title 1">
            <a:extLst>
              <a:ext uri="{FF2B5EF4-FFF2-40B4-BE49-F238E27FC236}">
                <a16:creationId xmlns="" xmlns:a16="http://schemas.microsoft.com/office/drawing/2014/main" id="{42B393FE-C11F-4072-B337-CFE902DB0EFA}"/>
              </a:ext>
            </a:extLst>
          </p:cNvPr>
          <p:cNvSpPr>
            <a:spLocks noGrp="1"/>
          </p:cNvSpPr>
          <p:nvPr>
            <p:ph type="title"/>
          </p:nvPr>
        </p:nvSpPr>
        <p:spPr>
          <a:xfrm>
            <a:off x="457200" y="274638"/>
            <a:ext cx="6851650" cy="1143000"/>
          </a:xfrm>
        </p:spPr>
        <p:txBody>
          <a:bodyPr>
            <a:noAutofit/>
          </a:bodyPr>
          <a:lstStyle/>
          <a:p>
            <a:pPr algn="l"/>
            <a:r>
              <a:rPr lang="en-GB" sz="2400" dirty="0"/>
              <a:t>Q43. Do you have any IT processes in place to assist with the vetting of externally referred tests?</a:t>
            </a:r>
          </a:p>
        </p:txBody>
      </p:sp>
      <p:sp>
        <p:nvSpPr>
          <p:cNvPr id="6" name="Content Placeholder 2">
            <a:extLst>
              <a:ext uri="{FF2B5EF4-FFF2-40B4-BE49-F238E27FC236}">
                <a16:creationId xmlns="" xmlns:a16="http://schemas.microsoft.com/office/drawing/2014/main" id="{81BD1B89-E03C-4263-97FB-AA2D7B37DCB0}"/>
              </a:ext>
            </a:extLst>
          </p:cNvPr>
          <p:cNvSpPr>
            <a:spLocks noGrp="1"/>
          </p:cNvSpPr>
          <p:nvPr>
            <p:ph idx="1"/>
          </p:nvPr>
        </p:nvSpPr>
        <p:spPr>
          <a:xfrm>
            <a:off x="457200" y="1600200"/>
            <a:ext cx="8229600" cy="1143000"/>
          </a:xfrm>
        </p:spPr>
        <p:txBody>
          <a:bodyPr>
            <a:normAutofit lnSpcReduction="10000"/>
          </a:bodyPr>
          <a:lstStyle/>
          <a:p>
            <a:pPr fontAlgn="base"/>
            <a:r>
              <a:rPr lang="en-GB" sz="2400" dirty="0"/>
              <a:t>6/17:  laboratories stated they had some IT processes in place to assist vetting of tests (but from the responses given none have a complete IT solution for this)</a:t>
            </a:r>
          </a:p>
        </p:txBody>
      </p:sp>
      <p:sp>
        <p:nvSpPr>
          <p:cNvPr id="8" name="TextBox 7">
            <a:extLst>
              <a:ext uri="{FF2B5EF4-FFF2-40B4-BE49-F238E27FC236}">
                <a16:creationId xmlns="" xmlns:a16="http://schemas.microsoft.com/office/drawing/2014/main" id="{AE6091C5-6F70-4041-B81D-ED78B68711B6}"/>
              </a:ext>
            </a:extLst>
          </p:cNvPr>
          <p:cNvSpPr txBox="1"/>
          <p:nvPr/>
        </p:nvSpPr>
        <p:spPr>
          <a:xfrm>
            <a:off x="755576" y="2812866"/>
            <a:ext cx="7632848" cy="40011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a:solidFill>
                  <a:prstClr val="black"/>
                </a:solidFill>
              </a:rPr>
              <a:t>Some tests pulled to an authorization queue</a:t>
            </a:r>
            <a:endParaRPr lang="en-GB" sz="2000" dirty="0">
              <a:solidFill>
                <a:prstClr val="black"/>
              </a:solidFill>
            </a:endParaRPr>
          </a:p>
        </p:txBody>
      </p:sp>
      <p:sp>
        <p:nvSpPr>
          <p:cNvPr id="9" name="TextBox 8">
            <a:extLst>
              <a:ext uri="{FF2B5EF4-FFF2-40B4-BE49-F238E27FC236}">
                <a16:creationId xmlns="" xmlns:a16="http://schemas.microsoft.com/office/drawing/2014/main" id="{BE81765B-170D-4717-B009-0DB8691622BD}"/>
              </a:ext>
            </a:extLst>
          </p:cNvPr>
          <p:cNvSpPr txBox="1"/>
          <p:nvPr/>
        </p:nvSpPr>
        <p:spPr>
          <a:xfrm>
            <a:off x="755576" y="4327138"/>
            <a:ext cx="7632848" cy="163121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a:solidFill>
                  <a:prstClr val="black"/>
                </a:solidFill>
              </a:rPr>
              <a:t>LIMS identifies whether TPMT has been requested before. If it has an automatic comment is added. </a:t>
            </a:r>
          </a:p>
          <a:p>
            <a:pPr algn="ctr"/>
            <a:endParaRPr lang="en-US" sz="2000" dirty="0">
              <a:solidFill>
                <a:prstClr val="black"/>
              </a:solidFill>
            </a:endParaRPr>
          </a:p>
          <a:p>
            <a:pPr algn="ctr"/>
            <a:r>
              <a:rPr lang="en-US" sz="2000" dirty="0">
                <a:solidFill>
                  <a:prstClr val="black"/>
                </a:solidFill>
              </a:rPr>
              <a:t>ALP isoenzymes are not performed unless ALP is more than 1.5X ULN. If this criterion is not met, an automatic comment is added</a:t>
            </a:r>
            <a:endParaRPr lang="en-GB" sz="2000" dirty="0">
              <a:solidFill>
                <a:prstClr val="black"/>
              </a:solidFill>
            </a:endParaRPr>
          </a:p>
        </p:txBody>
      </p:sp>
      <p:sp>
        <p:nvSpPr>
          <p:cNvPr id="10" name="TextBox 9">
            <a:extLst>
              <a:ext uri="{FF2B5EF4-FFF2-40B4-BE49-F238E27FC236}">
                <a16:creationId xmlns="" xmlns:a16="http://schemas.microsoft.com/office/drawing/2014/main" id="{14A11466-35AE-4236-813B-30504E6FA98E}"/>
              </a:ext>
            </a:extLst>
          </p:cNvPr>
          <p:cNvSpPr txBox="1"/>
          <p:nvPr/>
        </p:nvSpPr>
        <p:spPr>
          <a:xfrm>
            <a:off x="755576" y="3406915"/>
            <a:ext cx="7632848" cy="70788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2000" dirty="0">
                <a:solidFill>
                  <a:prstClr val="black"/>
                </a:solidFill>
              </a:rPr>
              <a:t>Some tests are auto-cancelled (ALP isoenzymes, 1,25 dihydroxy Vitamin D and amylase</a:t>
            </a:r>
            <a:endParaRPr lang="en-GB" sz="2000" dirty="0">
              <a:solidFill>
                <a:prstClr val="black"/>
              </a:solidFill>
            </a:endParaRPr>
          </a:p>
        </p:txBody>
      </p:sp>
    </p:spTree>
    <p:extLst>
      <p:ext uri="{BB962C8B-B14F-4D97-AF65-F5344CB8AC3E}">
        <p14:creationId xmlns:p14="http://schemas.microsoft.com/office/powerpoint/2010/main" val="29366526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Part 7 – Referral laboratories only</a:t>
            </a:r>
            <a:endParaRPr lang="en-GB" dirty="0"/>
          </a:p>
        </p:txBody>
      </p:sp>
      <p:sp>
        <p:nvSpPr>
          <p:cNvPr id="3" name="Subtitle 2"/>
          <p:cNvSpPr>
            <a:spLocks noGrp="1"/>
          </p:cNvSpPr>
          <p:nvPr>
            <p:ph type="subTitle" idx="1"/>
          </p:nvPr>
        </p:nvSpPr>
        <p:spPr>
          <a:xfrm>
            <a:off x="1043608" y="4869160"/>
            <a:ext cx="6728792" cy="769640"/>
          </a:xfrm>
        </p:spPr>
        <p:txBody>
          <a:bodyPr>
            <a:normAutofit fontScale="62500" lnSpcReduction="20000"/>
          </a:bodyPr>
          <a:lstStyle/>
          <a:p>
            <a:r>
              <a:rPr lang="en-GB" b="1" dirty="0" smtClean="0">
                <a:effectLst/>
              </a:rPr>
              <a:t>THAMES AUDIT GROUP: Audit of Externally Referred Tests</a:t>
            </a:r>
            <a:br>
              <a:rPr lang="en-GB" b="1" dirty="0" smtClean="0">
                <a:effectLst/>
              </a:rPr>
            </a:br>
            <a:r>
              <a:rPr lang="en-GB" b="1" dirty="0" smtClean="0">
                <a:effectLst/>
              </a:rPr>
              <a:t>September 2019</a:t>
            </a:r>
            <a:endParaRPr lang="en-GB" dirty="0" smtClean="0">
              <a:effectLst/>
            </a:endParaRPr>
          </a:p>
          <a:p>
            <a:endParaRPr lang="en-GB"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618035" y="44624"/>
            <a:ext cx="1490469" cy="1213227"/>
          </a:xfrm>
          <a:prstGeom prst="rect">
            <a:avLst/>
          </a:prstGeom>
        </p:spPr>
      </p:pic>
    </p:spTree>
    <p:extLst>
      <p:ext uri="{BB962C8B-B14F-4D97-AF65-F5344CB8AC3E}">
        <p14:creationId xmlns:p14="http://schemas.microsoft.com/office/powerpoint/2010/main" val="27997011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640960" cy="4525963"/>
          </a:xfrm>
        </p:spPr>
        <p:txBody>
          <a:bodyPr/>
          <a:lstStyle/>
          <a:p>
            <a:r>
              <a:rPr lang="en-GB" dirty="0" smtClean="0"/>
              <a:t>Total number of responses: 16</a:t>
            </a:r>
          </a:p>
          <a:p>
            <a:r>
              <a:rPr lang="en-GB" dirty="0" smtClean="0"/>
              <a:t>Non-referral labs: 5</a:t>
            </a:r>
          </a:p>
          <a:p>
            <a:r>
              <a:rPr lang="en-GB" dirty="0" smtClean="0"/>
              <a:t>11x labs completed this section as a Referral Lab</a:t>
            </a:r>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35898406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Q45. How many specialist tests do you offer to other laboratories? Please give details of the tests/groups of tests offered.</a:t>
            </a:r>
            <a:endParaRPr lang="en-GB" sz="24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7" name="TextBox 6"/>
          <p:cNvSpPr txBox="1"/>
          <p:nvPr/>
        </p:nvSpPr>
        <p:spPr>
          <a:xfrm>
            <a:off x="86018" y="1812012"/>
            <a:ext cx="1437483" cy="13234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dirty="0" smtClean="0">
                <a:solidFill>
                  <a:prstClr val="black"/>
                </a:solidFill>
              </a:rPr>
              <a:t>1st trimester screening, HIAA, tumour markers, anti-epileptics</a:t>
            </a:r>
            <a:endParaRPr lang="en-GB" sz="1600" dirty="0">
              <a:solidFill>
                <a:prstClr val="black"/>
              </a:solidFill>
            </a:endParaRPr>
          </a:p>
        </p:txBody>
      </p:sp>
      <p:sp>
        <p:nvSpPr>
          <p:cNvPr id="10" name="TextBox 9"/>
          <p:cNvSpPr txBox="1"/>
          <p:nvPr/>
        </p:nvSpPr>
        <p:spPr>
          <a:xfrm>
            <a:off x="1727294" y="1406760"/>
            <a:ext cx="2520280" cy="267765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Steroid Hormones by LC-MS/ MS (17OHP, testosterone, 11-deoxycortisol, androstenedione, DHEAS, dihydrotestosterone) Tacrolimus, </a:t>
            </a:r>
            <a:r>
              <a:rPr lang="en-GB" sz="1400" dirty="0" err="1" smtClean="0">
                <a:solidFill>
                  <a:prstClr val="black"/>
                </a:solidFill>
              </a:rPr>
              <a:t>Cyclosporin</a:t>
            </a:r>
            <a:r>
              <a:rPr lang="en-GB" sz="1400" dirty="0" smtClean="0">
                <a:solidFill>
                  <a:prstClr val="black"/>
                </a:solidFill>
              </a:rPr>
              <a:t> A, Trace elements (Zn, Cu, Se), Vitamins A and E, 25OH </a:t>
            </a:r>
            <a:r>
              <a:rPr lang="en-GB" sz="1400" dirty="0" err="1" smtClean="0">
                <a:solidFill>
                  <a:prstClr val="black"/>
                </a:solidFill>
              </a:rPr>
              <a:t>Vit</a:t>
            </a:r>
            <a:r>
              <a:rPr lang="en-GB" sz="1400" dirty="0" smtClean="0">
                <a:solidFill>
                  <a:prstClr val="black"/>
                </a:solidFill>
              </a:rPr>
              <a:t> D2/D3, FIT, 5HIAA &amp; HVA, Urine </a:t>
            </a:r>
            <a:r>
              <a:rPr lang="en-GB" sz="1400" dirty="0" err="1" smtClean="0">
                <a:solidFill>
                  <a:prstClr val="black"/>
                </a:solidFill>
              </a:rPr>
              <a:t>mets</a:t>
            </a:r>
            <a:r>
              <a:rPr lang="en-GB" sz="1400" dirty="0" smtClean="0">
                <a:solidFill>
                  <a:prstClr val="black"/>
                </a:solidFill>
              </a:rPr>
              <a:t>, ACTH, C-peptide, GH, IGF-1, </a:t>
            </a:r>
            <a:r>
              <a:rPr lang="en-GB" sz="1400" dirty="0" err="1" smtClean="0">
                <a:solidFill>
                  <a:prstClr val="black"/>
                </a:solidFill>
              </a:rPr>
              <a:t>Fructosamine</a:t>
            </a:r>
            <a:r>
              <a:rPr lang="en-GB" sz="1400" dirty="0" smtClean="0">
                <a:solidFill>
                  <a:prstClr val="black"/>
                </a:solidFill>
              </a:rPr>
              <a:t> ,Thyroglobulin, </a:t>
            </a:r>
            <a:r>
              <a:rPr lang="en-GB" sz="1400" dirty="0" err="1" smtClean="0">
                <a:solidFill>
                  <a:prstClr val="black"/>
                </a:solidFill>
              </a:rPr>
              <a:t>Caeruloplasmin</a:t>
            </a:r>
            <a:r>
              <a:rPr lang="en-GB" sz="1400" dirty="0" smtClean="0">
                <a:solidFill>
                  <a:prstClr val="black"/>
                </a:solidFill>
              </a:rPr>
              <a:t>, Total bile acids, Serum Free Light Chains</a:t>
            </a:r>
            <a:endParaRPr lang="en-GB" sz="1400" dirty="0">
              <a:solidFill>
                <a:prstClr val="black"/>
              </a:solidFill>
            </a:endParaRPr>
          </a:p>
        </p:txBody>
      </p:sp>
      <p:sp>
        <p:nvSpPr>
          <p:cNvPr id="11" name="TextBox 10"/>
          <p:cNvSpPr txBox="1"/>
          <p:nvPr/>
        </p:nvSpPr>
        <p:spPr>
          <a:xfrm>
            <a:off x="83341" y="3499641"/>
            <a:ext cx="1440160" cy="5847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1600" dirty="0" smtClean="0">
                <a:solidFill>
                  <a:prstClr val="black"/>
                </a:solidFill>
              </a:rPr>
              <a:t>4x tests (not detailed</a:t>
            </a:r>
            <a:endParaRPr lang="en-GB" sz="1600" dirty="0">
              <a:solidFill>
                <a:prstClr val="black"/>
              </a:solidFill>
            </a:endParaRPr>
          </a:p>
        </p:txBody>
      </p:sp>
      <p:sp>
        <p:nvSpPr>
          <p:cNvPr id="12" name="TextBox 11"/>
          <p:cNvSpPr txBox="1"/>
          <p:nvPr/>
        </p:nvSpPr>
        <p:spPr>
          <a:xfrm>
            <a:off x="6106099" y="3969930"/>
            <a:ext cx="2922198" cy="181588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ACE (serum), Bile acids (serum),  </a:t>
            </a:r>
            <a:r>
              <a:rPr lang="en-GB" sz="1400" dirty="0" err="1" smtClean="0">
                <a:solidFill>
                  <a:prstClr val="black"/>
                </a:solidFill>
              </a:rPr>
              <a:t>Caeruloplasmin</a:t>
            </a:r>
            <a:r>
              <a:rPr lang="en-GB" sz="1400" dirty="0" smtClean="0">
                <a:solidFill>
                  <a:prstClr val="black"/>
                </a:solidFill>
              </a:rPr>
              <a:t>, Copper (serum),  </a:t>
            </a:r>
            <a:r>
              <a:rPr lang="en-GB" sz="1400" dirty="0" err="1" smtClean="0">
                <a:solidFill>
                  <a:prstClr val="black"/>
                </a:solidFill>
              </a:rPr>
              <a:t>Cyclosporin</a:t>
            </a:r>
            <a:r>
              <a:rPr lang="en-GB" sz="1400" dirty="0" smtClean="0">
                <a:solidFill>
                  <a:prstClr val="black"/>
                </a:solidFill>
              </a:rPr>
              <a:t> , Cystatin C, GH, IGF-1, Neutrophil gelatinase associated </a:t>
            </a:r>
            <a:r>
              <a:rPr lang="en-GB" sz="1400" dirty="0" err="1" smtClean="0">
                <a:solidFill>
                  <a:prstClr val="black"/>
                </a:solidFill>
              </a:rPr>
              <a:t>lipocalin</a:t>
            </a:r>
            <a:r>
              <a:rPr lang="en-GB" sz="1400" dirty="0" smtClean="0">
                <a:solidFill>
                  <a:prstClr val="black"/>
                </a:solidFill>
              </a:rPr>
              <a:t> (NGAL), </a:t>
            </a:r>
            <a:r>
              <a:rPr lang="en-GB" sz="1400" dirty="0" err="1" smtClean="0">
                <a:solidFill>
                  <a:prstClr val="black"/>
                </a:solidFill>
              </a:rPr>
              <a:t>Phenobarbitone</a:t>
            </a:r>
            <a:r>
              <a:rPr lang="en-GB" sz="1400" dirty="0" smtClean="0">
                <a:solidFill>
                  <a:prstClr val="black"/>
                </a:solidFill>
              </a:rPr>
              <a:t>, </a:t>
            </a:r>
            <a:r>
              <a:rPr lang="en-GB" sz="1400" dirty="0" err="1" smtClean="0">
                <a:solidFill>
                  <a:prstClr val="black"/>
                </a:solidFill>
              </a:rPr>
              <a:t>Sirolimus</a:t>
            </a:r>
            <a:r>
              <a:rPr lang="en-GB" sz="1400" dirty="0" smtClean="0">
                <a:solidFill>
                  <a:prstClr val="black"/>
                </a:solidFill>
              </a:rPr>
              <a:t>, Tacrolimus, Urine 5-HIAA, Urine citrate, Urine free cortisol, Urine magnesium, Urine oxalate </a:t>
            </a:r>
            <a:endParaRPr lang="en-GB" sz="1400" dirty="0">
              <a:solidFill>
                <a:prstClr val="black"/>
              </a:solidFill>
            </a:endParaRPr>
          </a:p>
        </p:txBody>
      </p:sp>
      <p:sp>
        <p:nvSpPr>
          <p:cNvPr id="13" name="TextBox 12"/>
          <p:cNvSpPr txBox="1"/>
          <p:nvPr/>
        </p:nvSpPr>
        <p:spPr>
          <a:xfrm>
            <a:off x="4355976" y="1334959"/>
            <a:ext cx="1440160" cy="203132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Urine Mets &amp; Cats, Amiodarone &amp; Lamotrigine, Urine citrate &amp; oxalate, Plasma amino acids,  Plasma Cats, TDMs</a:t>
            </a:r>
            <a:endParaRPr lang="en-GB" sz="1400" dirty="0">
              <a:solidFill>
                <a:prstClr val="black"/>
              </a:solidFill>
            </a:endParaRPr>
          </a:p>
        </p:txBody>
      </p:sp>
      <p:sp>
        <p:nvSpPr>
          <p:cNvPr id="14" name="TextBox 13"/>
          <p:cNvSpPr txBox="1"/>
          <p:nvPr/>
        </p:nvSpPr>
        <p:spPr>
          <a:xfrm>
            <a:off x="155023" y="4581128"/>
            <a:ext cx="1440160"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dirty="0" smtClean="0">
                <a:solidFill>
                  <a:prstClr val="black"/>
                </a:solidFill>
              </a:rPr>
              <a:t>100’s!! We are a specialist referral centre for metabolic &amp; enzymes investigations</a:t>
            </a:r>
            <a:endParaRPr lang="en-GB" sz="1600" dirty="0">
              <a:solidFill>
                <a:prstClr val="black"/>
              </a:solidFill>
            </a:endParaRPr>
          </a:p>
        </p:txBody>
      </p:sp>
      <p:sp>
        <p:nvSpPr>
          <p:cNvPr id="15" name="TextBox 14"/>
          <p:cNvSpPr txBox="1"/>
          <p:nvPr/>
        </p:nvSpPr>
        <p:spPr>
          <a:xfrm>
            <a:off x="1727294" y="4636293"/>
            <a:ext cx="2520280" cy="138499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Approximately 100 –Porphyrins (SAS service), Gastrointestinal, Steroids (SAS service), Trace elements (SAS service), specialised TDM and </a:t>
            </a:r>
            <a:r>
              <a:rPr lang="en-GB" sz="1400" dirty="0" err="1" smtClean="0">
                <a:solidFill>
                  <a:prstClr val="black"/>
                </a:solidFill>
              </a:rPr>
              <a:t>DoA</a:t>
            </a:r>
            <a:r>
              <a:rPr lang="en-GB" sz="1400" dirty="0" smtClean="0">
                <a:solidFill>
                  <a:prstClr val="black"/>
                </a:solidFill>
              </a:rPr>
              <a:t> service</a:t>
            </a:r>
            <a:endParaRPr lang="en-GB" sz="1400" dirty="0">
              <a:solidFill>
                <a:prstClr val="black"/>
              </a:solidFill>
            </a:endParaRPr>
          </a:p>
        </p:txBody>
      </p:sp>
      <p:sp>
        <p:nvSpPr>
          <p:cNvPr id="16" name="TextBox 15"/>
          <p:cNvSpPr txBox="1"/>
          <p:nvPr/>
        </p:nvSpPr>
        <p:spPr>
          <a:xfrm>
            <a:off x="5940152" y="1328300"/>
            <a:ext cx="1440160" cy="224676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Endocrinology:  30 tests + aldosterone + renin, Bone metabolism: 3, Metabolic: 11, Oncology: 13, Proteins: 14, Trace elements: 13 </a:t>
            </a:r>
            <a:endParaRPr lang="en-GB" sz="1400" dirty="0">
              <a:solidFill>
                <a:prstClr val="black"/>
              </a:solidFill>
            </a:endParaRPr>
          </a:p>
        </p:txBody>
      </p:sp>
      <p:sp>
        <p:nvSpPr>
          <p:cNvPr id="17" name="TextBox 16"/>
          <p:cNvSpPr txBox="1"/>
          <p:nvPr/>
        </p:nvSpPr>
        <p:spPr>
          <a:xfrm>
            <a:off x="7522526" y="2996952"/>
            <a:ext cx="1440160" cy="30777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1400" dirty="0" smtClean="0">
                <a:solidFill>
                  <a:prstClr val="black"/>
                </a:solidFill>
              </a:rPr>
              <a:t>Porphyrins</a:t>
            </a:r>
            <a:endParaRPr lang="en-GB" sz="1600" dirty="0">
              <a:solidFill>
                <a:prstClr val="black"/>
              </a:solidFill>
            </a:endParaRPr>
          </a:p>
        </p:txBody>
      </p:sp>
      <p:sp>
        <p:nvSpPr>
          <p:cNvPr id="18" name="TextBox 17"/>
          <p:cNvSpPr txBox="1"/>
          <p:nvPr/>
        </p:nvSpPr>
        <p:spPr>
          <a:xfrm>
            <a:off x="4355976" y="3913565"/>
            <a:ext cx="1656184" cy="20621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dirty="0" smtClean="0">
                <a:solidFill>
                  <a:prstClr val="black"/>
                </a:solidFill>
              </a:rPr>
              <a:t>ACTH, alkaline phosphatase isoenzymes, apolipoprotein A, apolipoprotein B, lipoprotein(a), apolipoprotein E genotyping</a:t>
            </a:r>
            <a:endParaRPr lang="en-GB" sz="1600" dirty="0">
              <a:solidFill>
                <a:prstClr val="black"/>
              </a:solidFill>
            </a:endParaRPr>
          </a:p>
        </p:txBody>
      </p:sp>
      <p:sp>
        <p:nvSpPr>
          <p:cNvPr id="19" name="TextBox 18"/>
          <p:cNvSpPr txBox="1"/>
          <p:nvPr/>
        </p:nvSpPr>
        <p:spPr>
          <a:xfrm>
            <a:off x="7456915" y="1559694"/>
            <a:ext cx="1571382" cy="95410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400" dirty="0" smtClean="0">
                <a:solidFill>
                  <a:prstClr val="black"/>
                </a:solidFill>
              </a:rPr>
              <a:t>Endocrinology, biochemical genetics and immunology</a:t>
            </a:r>
            <a:endParaRPr lang="en-GB" sz="1400" dirty="0">
              <a:solidFill>
                <a:prstClr val="black"/>
              </a:solidFill>
            </a:endParaRPr>
          </a:p>
        </p:txBody>
      </p:sp>
    </p:spTree>
    <p:extLst>
      <p:ext uri="{BB962C8B-B14F-4D97-AF65-F5344CB8AC3E}">
        <p14:creationId xmlns:p14="http://schemas.microsoft.com/office/powerpoint/2010/main" val="10721234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Q46. How do you provide information to potential referring labs regarding your repertoire of specialist tests and sample requirements? </a:t>
            </a:r>
            <a:r>
              <a:rPr lang="en-GB" sz="2400" i="1" dirty="0" smtClean="0"/>
              <a:t>(tick all that apply)</a:t>
            </a:r>
            <a:endParaRPr lang="en-GB" sz="2400" dirty="0"/>
          </a:p>
        </p:txBody>
      </p:sp>
      <p:sp>
        <p:nvSpPr>
          <p:cNvPr id="3" name="Content Placeholder 2"/>
          <p:cNvSpPr>
            <a:spLocks noGrp="1"/>
          </p:cNvSpPr>
          <p:nvPr>
            <p:ph idx="1"/>
          </p:nvPr>
        </p:nvSpPr>
        <p:spPr/>
        <p:txBody>
          <a:bodyPr/>
          <a:lstStyle/>
          <a:p>
            <a:r>
              <a:rPr lang="en-GB" dirty="0" smtClean="0"/>
              <a:t>Laboratory website: 7</a:t>
            </a:r>
          </a:p>
          <a:p>
            <a:r>
              <a:rPr lang="en-GB" dirty="0" err="1" smtClean="0"/>
              <a:t>Assayfinder</a:t>
            </a:r>
            <a:r>
              <a:rPr lang="en-GB" dirty="0" smtClean="0"/>
              <a:t>: 5</a:t>
            </a:r>
          </a:p>
          <a:p>
            <a:r>
              <a:rPr lang="en-GB" dirty="0" smtClean="0"/>
              <a:t>Other:	</a:t>
            </a:r>
          </a:p>
          <a:p>
            <a:pPr lvl="1"/>
            <a:r>
              <a:rPr lang="en-GB" dirty="0" smtClean="0"/>
              <a:t>Through local discussions</a:t>
            </a:r>
          </a:p>
          <a:p>
            <a:pPr lvl="1"/>
            <a:r>
              <a:rPr lang="en-GB" dirty="0" smtClean="0"/>
              <a:t>Assay information sheets</a:t>
            </a:r>
          </a:p>
          <a:p>
            <a:pPr lvl="1"/>
            <a:r>
              <a:rPr lang="en-GB" dirty="0" smtClean="0"/>
              <a:t>By post</a:t>
            </a:r>
          </a:p>
          <a:p>
            <a:pPr lvl="1"/>
            <a:r>
              <a:rPr lang="en-GB" dirty="0" smtClean="0"/>
              <a:t>External User Handbook</a:t>
            </a:r>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39194663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Q47. Do you provide information to referring labs about the appropriate use of your specialist test(s)?</a:t>
            </a:r>
            <a:endParaRPr lang="en-GB" sz="2400" dirty="0"/>
          </a:p>
        </p:txBody>
      </p:sp>
      <p:sp>
        <p:nvSpPr>
          <p:cNvPr id="3" name="Content Placeholder 2"/>
          <p:cNvSpPr>
            <a:spLocks noGrp="1"/>
          </p:cNvSpPr>
          <p:nvPr>
            <p:ph idx="1"/>
          </p:nvPr>
        </p:nvSpPr>
        <p:spPr/>
        <p:txBody>
          <a:bodyPr>
            <a:normAutofit fontScale="92500" lnSpcReduction="10000"/>
          </a:bodyPr>
          <a:lstStyle/>
          <a:p>
            <a:r>
              <a:rPr lang="en-GB" dirty="0" smtClean="0"/>
              <a:t>Yes: 6</a:t>
            </a:r>
          </a:p>
          <a:p>
            <a:r>
              <a:rPr lang="en-GB" dirty="0" smtClean="0"/>
              <a:t>No: 5</a:t>
            </a:r>
          </a:p>
          <a:p>
            <a:endParaRPr lang="en-GB" dirty="0"/>
          </a:p>
          <a:p>
            <a:pPr marL="0" indent="0">
              <a:buNone/>
            </a:pPr>
            <a:r>
              <a:rPr lang="en-GB" dirty="0" smtClean="0"/>
              <a:t>If yes, please give details of how this information is provided</a:t>
            </a:r>
          </a:p>
          <a:p>
            <a:pPr lvl="1"/>
            <a:r>
              <a:rPr lang="en-GB" dirty="0" smtClean="0"/>
              <a:t>Website gives details on clinical indication for test and sample requirements</a:t>
            </a:r>
          </a:p>
          <a:p>
            <a:pPr lvl="1"/>
            <a:r>
              <a:rPr lang="en-GB" dirty="0" smtClean="0"/>
              <a:t>Lab handbook</a:t>
            </a:r>
          </a:p>
          <a:p>
            <a:pPr lvl="1"/>
            <a:r>
              <a:rPr lang="en-GB" dirty="0" smtClean="0"/>
              <a:t>On reports</a:t>
            </a:r>
          </a:p>
          <a:p>
            <a:pPr lvl="1"/>
            <a:r>
              <a:rPr lang="en-GB" dirty="0" smtClean="0"/>
              <a:t>Leaflet	</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37143520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Q48. How many forms of matching ID are required for accepting samples at your referral laboratory?  Please state which points of ID are mandatory for accepting a sample.</a:t>
            </a:r>
            <a:endParaRPr lang="en-GB" sz="2400" dirty="0"/>
          </a:p>
        </p:txBody>
      </p:sp>
      <p:sp>
        <p:nvSpPr>
          <p:cNvPr id="3" name="Content Placeholder 2"/>
          <p:cNvSpPr>
            <a:spLocks noGrp="1"/>
          </p:cNvSpPr>
          <p:nvPr>
            <p:ph idx="1"/>
          </p:nvPr>
        </p:nvSpPr>
        <p:spPr>
          <a:xfrm>
            <a:off x="457200" y="1855365"/>
            <a:ext cx="8229600" cy="4525963"/>
          </a:xfrm>
        </p:spPr>
        <p:txBody>
          <a:bodyPr/>
          <a:lstStyle/>
          <a:p>
            <a:r>
              <a:rPr lang="en-GB" dirty="0" smtClean="0"/>
              <a:t>All labs state minimum of 3x points of ID</a:t>
            </a:r>
          </a:p>
          <a:p>
            <a:pPr lvl="1"/>
            <a:r>
              <a:rPr lang="en-GB" dirty="0" smtClean="0"/>
              <a:t>name (first name AND surname required)</a:t>
            </a:r>
          </a:p>
          <a:p>
            <a:pPr lvl="1"/>
            <a:r>
              <a:rPr lang="en-GB" dirty="0" smtClean="0"/>
              <a:t>date of birth</a:t>
            </a:r>
          </a:p>
          <a:p>
            <a:pPr lvl="1"/>
            <a:r>
              <a:rPr lang="en-GB" dirty="0" smtClean="0"/>
              <a:t>MRN</a:t>
            </a:r>
          </a:p>
          <a:p>
            <a:pPr lvl="1"/>
            <a:r>
              <a:rPr lang="en-GB" dirty="0" smtClean="0"/>
              <a:t>NHS number</a:t>
            </a:r>
          </a:p>
          <a:p>
            <a:pPr lvl="1"/>
            <a:r>
              <a:rPr lang="en-GB" dirty="0" smtClean="0"/>
              <a:t>referring lab number</a:t>
            </a:r>
          </a:p>
          <a:p>
            <a:pPr lvl="1"/>
            <a:r>
              <a:rPr lang="en-GB" dirty="0" smtClean="0"/>
              <a:t>referral hospital number</a:t>
            </a:r>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3227810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a:t>Q2: What are the five most commonly requested externally referred tests in descending order of </a:t>
            </a:r>
            <a:r>
              <a:rPr lang="en-GB" sz="2400" dirty="0" smtClean="0"/>
              <a:t>frequency?</a:t>
            </a:r>
            <a:endParaRPr lang="en-GB" sz="2400" dirty="0"/>
          </a:p>
        </p:txBody>
      </p:sp>
      <p:sp>
        <p:nvSpPr>
          <p:cNvPr id="3" name="Content Placeholder 2"/>
          <p:cNvSpPr>
            <a:spLocks noGrp="1"/>
          </p:cNvSpPr>
          <p:nvPr>
            <p:ph sz="half" idx="1"/>
          </p:nvPr>
        </p:nvSpPr>
        <p:spPr>
          <a:xfrm>
            <a:off x="457200" y="1600200"/>
            <a:ext cx="4330824" cy="4525963"/>
          </a:xfrm>
        </p:spPr>
        <p:txBody>
          <a:bodyPr>
            <a:normAutofit/>
          </a:bodyPr>
          <a:lstStyle/>
          <a:p>
            <a:r>
              <a:rPr lang="en-GB" dirty="0" smtClean="0"/>
              <a:t>1</a:t>
            </a:r>
            <a:r>
              <a:rPr lang="en-GB" baseline="30000" dirty="0" smtClean="0"/>
              <a:t>st</a:t>
            </a:r>
            <a:r>
              <a:rPr lang="en-GB" dirty="0" smtClean="0"/>
              <a:t> place test:</a:t>
            </a:r>
          </a:p>
          <a:p>
            <a:pPr lvl="1"/>
            <a:r>
              <a:rPr lang="en-GB" dirty="0"/>
              <a:t>6-thioguanine </a:t>
            </a:r>
            <a:r>
              <a:rPr lang="en-GB" dirty="0" smtClean="0"/>
              <a:t>nucleotides (3 labs)</a:t>
            </a:r>
            <a:endParaRPr lang="en-GB" dirty="0"/>
          </a:p>
          <a:p>
            <a:pPr lvl="1"/>
            <a:r>
              <a:rPr lang="en-GB" dirty="0" smtClean="0"/>
              <a:t>P3NP (2 labs)</a:t>
            </a:r>
            <a:endParaRPr lang="en-GB" dirty="0"/>
          </a:p>
          <a:p>
            <a:pPr lvl="1"/>
            <a:r>
              <a:rPr lang="en-GB" dirty="0"/>
              <a:t>Faecal </a:t>
            </a:r>
            <a:r>
              <a:rPr lang="en-GB" dirty="0" smtClean="0"/>
              <a:t>calprotectin (2 labs)</a:t>
            </a:r>
            <a:endParaRPr lang="en-GB" dirty="0"/>
          </a:p>
          <a:p>
            <a:pPr lvl="1"/>
            <a:r>
              <a:rPr lang="en-GB" dirty="0"/>
              <a:t>Vitamins A/E</a:t>
            </a:r>
          </a:p>
          <a:p>
            <a:pPr lvl="1"/>
            <a:r>
              <a:rPr lang="en-GB" dirty="0"/>
              <a:t>Serum free light chains</a:t>
            </a:r>
          </a:p>
          <a:p>
            <a:pPr lvl="1"/>
            <a:r>
              <a:rPr lang="en-GB" dirty="0"/>
              <a:t>FT3</a:t>
            </a:r>
          </a:p>
          <a:p>
            <a:pPr lvl="1"/>
            <a:r>
              <a:rPr lang="en-GB" dirty="0"/>
              <a:t>Copper and </a:t>
            </a:r>
            <a:r>
              <a:rPr lang="en-GB" dirty="0" err="1"/>
              <a:t>caeruloplasmin</a:t>
            </a:r>
            <a:endParaRPr lang="en-GB" dirty="0"/>
          </a:p>
          <a:p>
            <a:pPr lvl="1"/>
            <a:r>
              <a:rPr lang="en-GB" dirty="0"/>
              <a:t>Cytogenetic </a:t>
            </a:r>
            <a:r>
              <a:rPr lang="en-GB" dirty="0" smtClean="0"/>
              <a:t>Studies</a:t>
            </a:r>
            <a:endParaRPr lang="en-GB" dirty="0"/>
          </a:p>
        </p:txBody>
      </p:sp>
      <p:sp>
        <p:nvSpPr>
          <p:cNvPr id="6" name="Content Placeholder 5"/>
          <p:cNvSpPr>
            <a:spLocks noGrp="1"/>
          </p:cNvSpPr>
          <p:nvPr>
            <p:ph sz="half" idx="2"/>
          </p:nvPr>
        </p:nvSpPr>
        <p:spPr>
          <a:xfrm>
            <a:off x="4606778" y="1686903"/>
            <a:ext cx="4191000" cy="4525963"/>
          </a:xfrm>
        </p:spPr>
        <p:txBody>
          <a:bodyPr>
            <a:normAutofit/>
          </a:bodyPr>
          <a:lstStyle/>
          <a:p>
            <a:pPr lvl="1"/>
            <a:r>
              <a:rPr lang="en-GB" dirty="0"/>
              <a:t>Tacrolimus</a:t>
            </a:r>
          </a:p>
          <a:p>
            <a:pPr lvl="1"/>
            <a:r>
              <a:rPr lang="en-GB" dirty="0"/>
              <a:t>Foetal anomaly screening</a:t>
            </a:r>
          </a:p>
          <a:p>
            <a:pPr lvl="1"/>
            <a:r>
              <a:rPr lang="en-GB" dirty="0"/>
              <a:t>Protein electrophoresis</a:t>
            </a:r>
          </a:p>
          <a:p>
            <a:pPr lvl="1"/>
            <a:r>
              <a:rPr lang="en-GB" dirty="0"/>
              <a:t>Faecal elastase</a:t>
            </a:r>
          </a:p>
          <a:p>
            <a:pPr lvl="1"/>
            <a:r>
              <a:rPr lang="en-GB" dirty="0"/>
              <a:t>Infliximab Serology</a:t>
            </a:r>
          </a:p>
          <a:p>
            <a:pPr lvl="1"/>
            <a:r>
              <a:rPr lang="en-GB" dirty="0"/>
              <a:t>Zinc</a:t>
            </a:r>
          </a:p>
          <a:p>
            <a:pPr lvl="1"/>
            <a:r>
              <a:rPr lang="en-GB" dirty="0"/>
              <a:t>Downs Antenatal screening</a:t>
            </a:r>
          </a:p>
          <a:p>
            <a:pPr lvl="1"/>
            <a:r>
              <a:rPr lang="en-GB" dirty="0"/>
              <a:t>ELF</a:t>
            </a:r>
          </a:p>
          <a:p>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11504938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Q49. Do you input the patient’s NHS number into your pathology system when registering receipt of an externally referred specimen?</a:t>
            </a:r>
            <a:endParaRPr lang="en-GB" sz="2400" dirty="0"/>
          </a:p>
        </p:txBody>
      </p:sp>
      <p:sp>
        <p:nvSpPr>
          <p:cNvPr id="3" name="Content Placeholder 2"/>
          <p:cNvSpPr>
            <a:spLocks noGrp="1"/>
          </p:cNvSpPr>
          <p:nvPr>
            <p:ph idx="1"/>
          </p:nvPr>
        </p:nvSpPr>
        <p:spPr/>
        <p:txBody>
          <a:bodyPr>
            <a:normAutofit/>
          </a:bodyPr>
          <a:lstStyle/>
          <a:p>
            <a:r>
              <a:rPr lang="en-GB" dirty="0" smtClean="0"/>
              <a:t>Yes : 10</a:t>
            </a:r>
          </a:p>
          <a:p>
            <a:r>
              <a:rPr lang="en-GB" dirty="0" smtClean="0"/>
              <a:t>No : 1</a:t>
            </a:r>
          </a:p>
          <a:p>
            <a:endParaRPr lang="en-GB" dirty="0"/>
          </a:p>
          <a:p>
            <a:pPr marL="0" indent="0">
              <a:buNone/>
            </a:pPr>
            <a:r>
              <a:rPr lang="en-GB" sz="2000" i="1" dirty="0" smtClean="0"/>
              <a:t>“Our system does not allow us to enter an NHS number unless we use the NHS Spine. Many request forms do not provide an NHS number, but if available, some sections of our lab can use the NHS Spine to positively identify patients when enough information is available on the request form but this is not our routine process.”</a:t>
            </a:r>
          </a:p>
          <a:p>
            <a:pPr marL="0" indent="0">
              <a:buNone/>
            </a:pPr>
            <a:endParaRPr lang="en-GB" sz="2000" i="1"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289162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Q50. Do you use the NHS spine when registering external patient specimens into your laboratory system?</a:t>
            </a:r>
            <a:endParaRPr lang="en-GB" sz="2400" dirty="0"/>
          </a:p>
        </p:txBody>
      </p:sp>
      <p:sp>
        <p:nvSpPr>
          <p:cNvPr id="3" name="Content Placeholder 2"/>
          <p:cNvSpPr>
            <a:spLocks noGrp="1"/>
          </p:cNvSpPr>
          <p:nvPr>
            <p:ph idx="1"/>
          </p:nvPr>
        </p:nvSpPr>
        <p:spPr/>
        <p:txBody>
          <a:bodyPr/>
          <a:lstStyle/>
          <a:p>
            <a:r>
              <a:rPr lang="en-GB" dirty="0" smtClean="0"/>
              <a:t>Yes: 4</a:t>
            </a:r>
          </a:p>
          <a:p>
            <a:r>
              <a:rPr lang="en-GB" dirty="0" smtClean="0"/>
              <a:t>No: 7</a:t>
            </a:r>
          </a:p>
          <a:p>
            <a:endParaRPr lang="en-GB" dirty="0"/>
          </a:p>
          <a:p>
            <a:endParaRPr lang="en-GB" dirty="0" smtClean="0"/>
          </a:p>
          <a:p>
            <a:pPr marL="0" indent="0">
              <a:buNone/>
            </a:pPr>
            <a:r>
              <a:rPr lang="en-GB" sz="2400" i="1" dirty="0" smtClean="0"/>
              <a:t>“NHS spine is used where there is insufficient information on the form e.g. surgery details or physician details”</a:t>
            </a:r>
          </a:p>
          <a:p>
            <a:pPr marL="0" indent="0">
              <a:buNone/>
            </a:pPr>
            <a:endParaRPr lang="en-GB" dirty="0" smtClean="0"/>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57378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Q51. How do you avoid multiple registrations of external patients in your laboratory system?  (e.g. slight name changes/differences in the spelling).</a:t>
            </a:r>
            <a:endParaRPr lang="en-GB" sz="24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8" name="TextBox 7"/>
          <p:cNvSpPr txBox="1"/>
          <p:nvPr/>
        </p:nvSpPr>
        <p:spPr>
          <a:xfrm>
            <a:off x="6084168" y="5220489"/>
            <a:ext cx="1656184" cy="5847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“Difficult, system not equipped”</a:t>
            </a:r>
          </a:p>
        </p:txBody>
      </p:sp>
      <p:sp>
        <p:nvSpPr>
          <p:cNvPr id="9" name="TextBox 8"/>
          <p:cNvSpPr txBox="1"/>
          <p:nvPr/>
        </p:nvSpPr>
        <p:spPr>
          <a:xfrm>
            <a:off x="2433201" y="1831176"/>
            <a:ext cx="3290927"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“Request is searched on LIMS using patient name and the same record is used if there is a match with the same DOB/NHS number. If there is any uncertainty, then a new patient record is created”</a:t>
            </a:r>
          </a:p>
        </p:txBody>
      </p:sp>
      <p:sp>
        <p:nvSpPr>
          <p:cNvPr id="10" name="TextBox 9"/>
          <p:cNvSpPr txBox="1"/>
          <p:nvPr/>
        </p:nvSpPr>
        <p:spPr>
          <a:xfrm>
            <a:off x="329199" y="1844824"/>
            <a:ext cx="1656184" cy="181588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“Previous entries checked in LIMS system. </a:t>
            </a:r>
            <a:r>
              <a:rPr lang="en-GB" sz="1600" i="1" dirty="0" err="1" smtClean="0">
                <a:solidFill>
                  <a:prstClr val="black"/>
                </a:solidFill>
              </a:rPr>
              <a:t>Prev</a:t>
            </a:r>
            <a:r>
              <a:rPr lang="en-GB" sz="1600" i="1" dirty="0" smtClean="0">
                <a:solidFill>
                  <a:prstClr val="black"/>
                </a:solidFill>
              </a:rPr>
              <a:t> sample saved using old lab number as hospital number”</a:t>
            </a:r>
          </a:p>
        </p:txBody>
      </p:sp>
      <p:sp>
        <p:nvSpPr>
          <p:cNvPr id="11" name="TextBox 10"/>
          <p:cNvSpPr txBox="1"/>
          <p:nvPr/>
        </p:nvSpPr>
        <p:spPr>
          <a:xfrm>
            <a:off x="6012160" y="1788494"/>
            <a:ext cx="2354823" cy="5847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“Merged subsequently as and when found”</a:t>
            </a:r>
          </a:p>
        </p:txBody>
      </p:sp>
      <p:sp>
        <p:nvSpPr>
          <p:cNvPr id="12" name="TextBox 11"/>
          <p:cNvSpPr txBox="1"/>
          <p:nvPr/>
        </p:nvSpPr>
        <p:spPr>
          <a:xfrm>
            <a:off x="6071111" y="3933056"/>
            <a:ext cx="2677353" cy="107721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“Potential duplicates monitored by the Health Information Management team.  Spine compliant LIMS”</a:t>
            </a:r>
          </a:p>
        </p:txBody>
      </p:sp>
      <p:sp>
        <p:nvSpPr>
          <p:cNvPr id="13" name="TextBox 12"/>
          <p:cNvSpPr txBox="1"/>
          <p:nvPr/>
        </p:nvSpPr>
        <p:spPr>
          <a:xfrm>
            <a:off x="395536" y="4149080"/>
            <a:ext cx="1656184" cy="156966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“Using NHS number or Hospital number as the primary ID, any anomalies are investigated”</a:t>
            </a:r>
          </a:p>
        </p:txBody>
      </p:sp>
      <p:sp>
        <p:nvSpPr>
          <p:cNvPr id="14" name="TextBox 13"/>
          <p:cNvSpPr txBox="1"/>
          <p:nvPr/>
        </p:nvSpPr>
        <p:spPr>
          <a:xfrm>
            <a:off x="6068179" y="3306470"/>
            <a:ext cx="2612768" cy="3385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“Nothing in place currently”</a:t>
            </a:r>
          </a:p>
        </p:txBody>
      </p:sp>
      <p:sp>
        <p:nvSpPr>
          <p:cNvPr id="15" name="TextBox 14"/>
          <p:cNvSpPr txBox="1"/>
          <p:nvPr/>
        </p:nvSpPr>
        <p:spPr>
          <a:xfrm>
            <a:off x="6046139" y="2632748"/>
            <a:ext cx="2427350" cy="3385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“Patient indexed system”</a:t>
            </a:r>
          </a:p>
        </p:txBody>
      </p:sp>
      <p:sp>
        <p:nvSpPr>
          <p:cNvPr id="16" name="TextBox 15"/>
          <p:cNvSpPr txBox="1"/>
          <p:nvPr/>
        </p:nvSpPr>
        <p:spPr>
          <a:xfrm>
            <a:off x="2467398" y="3887177"/>
            <a:ext cx="3256730" cy="20621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pPr>
              <a:defRPr/>
            </a:pPr>
            <a:r>
              <a:rPr lang="en-GB" sz="1600" i="1" dirty="0">
                <a:solidFill>
                  <a:prstClr val="black"/>
                </a:solidFill>
              </a:rPr>
              <a:t>“Its really difficult! Our LIMS system first looks up a patient name with forename/surname/gender but not date of birth!  If we have slight name changes/difference in spelling and no NHS no., then we have no choice but to create a registration with the details as on the request form.”</a:t>
            </a:r>
          </a:p>
        </p:txBody>
      </p:sp>
    </p:spTree>
    <p:extLst>
      <p:ext uri="{BB962C8B-B14F-4D97-AF65-F5344CB8AC3E}">
        <p14:creationId xmlns:p14="http://schemas.microsoft.com/office/powerpoint/2010/main" val="68500276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Q52. Do you vet any requests from referring labs for appropriateness of the request?</a:t>
            </a:r>
            <a:endParaRPr lang="en-GB" sz="2400" dirty="0"/>
          </a:p>
        </p:txBody>
      </p:sp>
      <p:sp>
        <p:nvSpPr>
          <p:cNvPr id="3" name="Content Placeholder 2"/>
          <p:cNvSpPr>
            <a:spLocks noGrp="1"/>
          </p:cNvSpPr>
          <p:nvPr>
            <p:ph idx="1"/>
          </p:nvPr>
        </p:nvSpPr>
        <p:spPr/>
        <p:txBody>
          <a:bodyPr/>
          <a:lstStyle/>
          <a:p>
            <a:r>
              <a:rPr lang="en-GB" dirty="0" smtClean="0"/>
              <a:t>Yes : 2</a:t>
            </a:r>
          </a:p>
          <a:p>
            <a:r>
              <a:rPr lang="en-GB" dirty="0" smtClean="0"/>
              <a:t>No : 9</a:t>
            </a:r>
            <a:endParaRPr lang="en-GB" dirty="0"/>
          </a:p>
          <a:p>
            <a:endParaRPr lang="en-GB" dirty="0" smtClean="0"/>
          </a:p>
          <a:p>
            <a:pPr marL="0" indent="0">
              <a:buNone/>
            </a:pPr>
            <a:r>
              <a:rPr lang="en-GB" dirty="0" smtClean="0"/>
              <a:t>If yes, please give details</a:t>
            </a:r>
          </a:p>
          <a:p>
            <a:pPr lvl="1"/>
            <a:r>
              <a:rPr lang="en-GB" dirty="0" smtClean="0"/>
              <a:t>Provide appropriate tests if clinical information provided</a:t>
            </a:r>
          </a:p>
          <a:p>
            <a:pPr lvl="1"/>
            <a:r>
              <a:rPr lang="en-GB" dirty="0" smtClean="0"/>
              <a:t>If apolipoprotein E genotyping has been done before, it will not be repeated</a:t>
            </a:r>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21001198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Q53. If a referring laboratory does not provide clinical information, does this have an impact on the quality of your analytical report, e.g. whether or not interpretative comments are added?</a:t>
            </a:r>
            <a:endParaRPr lang="en-GB" sz="24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6" name="Content Placeholder 2"/>
          <p:cNvSpPr>
            <a:spLocks noGrp="1"/>
          </p:cNvSpPr>
          <p:nvPr>
            <p:ph idx="1"/>
          </p:nvPr>
        </p:nvSpPr>
        <p:spPr>
          <a:xfrm>
            <a:off x="457200" y="1700808"/>
            <a:ext cx="8229600" cy="4608512"/>
          </a:xfrm>
        </p:spPr>
        <p:txBody>
          <a:bodyPr>
            <a:normAutofit/>
          </a:bodyPr>
          <a:lstStyle/>
          <a:p>
            <a:r>
              <a:rPr lang="en-GB" dirty="0" smtClean="0"/>
              <a:t>Yes : 7</a:t>
            </a:r>
          </a:p>
          <a:p>
            <a:r>
              <a:rPr lang="en-GB" dirty="0" smtClean="0"/>
              <a:t>No : 4</a:t>
            </a:r>
            <a:endParaRPr lang="en-GB" dirty="0"/>
          </a:p>
          <a:p>
            <a:endParaRPr lang="en-GB" dirty="0" smtClean="0"/>
          </a:p>
          <a:p>
            <a:pPr marL="0" indent="0">
              <a:buNone/>
            </a:pPr>
            <a:r>
              <a:rPr lang="en-GB" dirty="0" smtClean="0"/>
              <a:t>If yes, please give details</a:t>
            </a:r>
          </a:p>
          <a:p>
            <a:pPr lvl="1"/>
            <a:r>
              <a:rPr lang="en-GB" sz="3200" dirty="0" smtClean="0"/>
              <a:t>Potential impact on quality of interpretive comment</a:t>
            </a:r>
          </a:p>
        </p:txBody>
      </p:sp>
    </p:spTree>
    <p:extLst>
      <p:ext uri="{BB962C8B-B14F-4D97-AF65-F5344CB8AC3E}">
        <p14:creationId xmlns:p14="http://schemas.microsoft.com/office/powerpoint/2010/main" val="964177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5" name="TextBox 4"/>
          <p:cNvSpPr txBox="1"/>
          <p:nvPr/>
        </p:nvSpPr>
        <p:spPr>
          <a:xfrm>
            <a:off x="765253" y="760932"/>
            <a:ext cx="3290927" cy="477053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“Where clinical interpretation is added to our reports, we comment as best we can with interpreting the results with the information we have. We describe the abnormalities, listing the most relevant/clinically important findings first, and offering possible causes, diagnosis and/or differential diagnosis with reference to any detail we do have (e.g. referring hospital, ward location, specialty </a:t>
            </a:r>
            <a:r>
              <a:rPr lang="en-GB" sz="1600" i="1" dirty="0" err="1" smtClean="0">
                <a:solidFill>
                  <a:prstClr val="black"/>
                </a:solidFill>
              </a:rPr>
              <a:t>etc</a:t>
            </a:r>
            <a:r>
              <a:rPr lang="en-GB" sz="1600" i="1" dirty="0" smtClean="0">
                <a:solidFill>
                  <a:prstClr val="black"/>
                </a:solidFill>
              </a:rPr>
              <a:t>). We recommend  further tests when relevant. In the cases of diagnostically urgent results, we would contact the referring hospital to discuss the results, clinical information if available and discuss the diagnosis/further urgent tests to confirm/exclude a diagnosis”</a:t>
            </a:r>
          </a:p>
        </p:txBody>
      </p:sp>
      <p:sp>
        <p:nvSpPr>
          <p:cNvPr id="6" name="TextBox 5"/>
          <p:cNvSpPr txBox="1"/>
          <p:nvPr/>
        </p:nvSpPr>
        <p:spPr>
          <a:xfrm>
            <a:off x="4860032" y="1268760"/>
            <a:ext cx="3290927" cy="206210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“may affect its interpretation. Good example of this is aldosterone and renin interpretation, it is useful to know any drugs the patient may be on etc. Also very useful for insulin, C-peptide and steroid panels (testosterone, androstenedione and 17-OHP).”</a:t>
            </a:r>
          </a:p>
        </p:txBody>
      </p:sp>
      <p:sp>
        <p:nvSpPr>
          <p:cNvPr id="7" name="TextBox 6"/>
          <p:cNvSpPr txBox="1"/>
          <p:nvPr/>
        </p:nvSpPr>
        <p:spPr>
          <a:xfrm>
            <a:off x="4932040" y="4437112"/>
            <a:ext cx="3290927" cy="33855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“Unnecessary tests are provided”</a:t>
            </a:r>
          </a:p>
        </p:txBody>
      </p:sp>
    </p:spTree>
    <p:extLst>
      <p:ext uri="{BB962C8B-B14F-4D97-AF65-F5344CB8AC3E}">
        <p14:creationId xmlns:p14="http://schemas.microsoft.com/office/powerpoint/2010/main" val="226124719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Q54.   How does your laboratory report results to referring laboratories? </a:t>
            </a:r>
            <a:r>
              <a:rPr lang="en-GB" sz="2400" i="1" dirty="0" smtClean="0"/>
              <a:t>Please tick all that apply</a:t>
            </a:r>
            <a:r>
              <a:rPr lang="en-GB" sz="2400" dirty="0" smtClean="0"/>
              <a:t>. </a:t>
            </a:r>
            <a:endParaRPr lang="en-GB" sz="2400" dirty="0"/>
          </a:p>
        </p:txBody>
      </p:sp>
      <p:sp>
        <p:nvSpPr>
          <p:cNvPr id="3" name="Content Placeholder 2"/>
          <p:cNvSpPr>
            <a:spLocks noGrp="1"/>
          </p:cNvSpPr>
          <p:nvPr>
            <p:ph idx="1"/>
          </p:nvPr>
        </p:nvSpPr>
        <p:spPr/>
        <p:txBody>
          <a:bodyPr>
            <a:normAutofit lnSpcReduction="10000"/>
          </a:bodyPr>
          <a:lstStyle/>
          <a:p>
            <a:r>
              <a:rPr lang="en-GB" dirty="0" smtClean="0"/>
              <a:t>Post : 10</a:t>
            </a:r>
          </a:p>
          <a:p>
            <a:r>
              <a:rPr lang="en-GB" dirty="0" smtClean="0"/>
              <a:t>Email : 7 </a:t>
            </a:r>
            <a:r>
              <a:rPr lang="en-GB" sz="1600" dirty="0" smtClean="0"/>
              <a:t>(1x on request only)</a:t>
            </a:r>
          </a:p>
          <a:p>
            <a:r>
              <a:rPr lang="en-GB" dirty="0" smtClean="0"/>
              <a:t>Fax : 3</a:t>
            </a:r>
          </a:p>
          <a:p>
            <a:r>
              <a:rPr lang="en-GB" dirty="0" err="1" smtClean="0"/>
              <a:t>NPEx</a:t>
            </a:r>
            <a:r>
              <a:rPr lang="en-GB" dirty="0" smtClean="0"/>
              <a:t> : 1</a:t>
            </a:r>
          </a:p>
          <a:p>
            <a:pPr marL="0" indent="0">
              <a:buNone/>
            </a:pPr>
            <a:r>
              <a:rPr lang="en-GB" dirty="0" smtClean="0"/>
              <a:t>Other electronic referrals system. Please give details:</a:t>
            </a:r>
          </a:p>
          <a:p>
            <a:pPr lvl="1"/>
            <a:r>
              <a:rPr lang="en-GB" dirty="0" err="1" smtClean="0"/>
              <a:t>Cyberlab</a:t>
            </a:r>
            <a:r>
              <a:rPr lang="en-GB" dirty="0" smtClean="0"/>
              <a:t>/ </a:t>
            </a:r>
            <a:r>
              <a:rPr lang="en-GB" dirty="0" err="1" smtClean="0"/>
              <a:t>WinPath</a:t>
            </a:r>
            <a:r>
              <a:rPr lang="en-GB" dirty="0" smtClean="0"/>
              <a:t> electronic referrals</a:t>
            </a:r>
          </a:p>
          <a:p>
            <a:pPr lvl="1"/>
            <a:r>
              <a:rPr lang="en-GB" dirty="0" smtClean="0"/>
              <a:t>ICM/DART</a:t>
            </a:r>
          </a:p>
          <a:p>
            <a:pPr lvl="1"/>
            <a:r>
              <a:rPr lang="en-GB" dirty="0" smtClean="0"/>
              <a:t>Online results portal</a:t>
            </a:r>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6" name="TextBox 5"/>
          <p:cNvSpPr txBox="1"/>
          <p:nvPr/>
        </p:nvSpPr>
        <p:spPr>
          <a:xfrm>
            <a:off x="5664365" y="1907540"/>
            <a:ext cx="1653658" cy="369332"/>
          </a:xfrm>
          <a:prstGeom prst="rect">
            <a:avLst/>
          </a:prstGeom>
          <a:noFill/>
        </p:spPr>
        <p:txBody>
          <a:bodyPr wrap="none" rtlCol="0">
            <a:spAutoFit/>
          </a:bodyPr>
          <a:lstStyle/>
          <a:p>
            <a:r>
              <a:rPr lang="en-GB" dirty="0" smtClean="0">
                <a:solidFill>
                  <a:prstClr val="black"/>
                </a:solidFill>
              </a:rPr>
              <a:t>1x lab post only</a:t>
            </a:r>
            <a:endParaRPr lang="en-GB" dirty="0">
              <a:solidFill>
                <a:prstClr val="black"/>
              </a:solidFill>
            </a:endParaRPr>
          </a:p>
        </p:txBody>
      </p:sp>
      <p:sp>
        <p:nvSpPr>
          <p:cNvPr id="8" name="TextBox 7"/>
          <p:cNvSpPr txBox="1"/>
          <p:nvPr/>
        </p:nvSpPr>
        <p:spPr>
          <a:xfrm>
            <a:off x="5674085" y="2173326"/>
            <a:ext cx="2354299" cy="369332"/>
          </a:xfrm>
          <a:prstGeom prst="rect">
            <a:avLst/>
          </a:prstGeom>
          <a:noFill/>
        </p:spPr>
        <p:txBody>
          <a:bodyPr wrap="none" rtlCol="0">
            <a:spAutoFit/>
          </a:bodyPr>
          <a:lstStyle/>
          <a:p>
            <a:r>
              <a:rPr lang="en-GB" dirty="0" smtClean="0">
                <a:solidFill>
                  <a:prstClr val="black"/>
                </a:solidFill>
              </a:rPr>
              <a:t>1x lab ICAM/DART only</a:t>
            </a:r>
            <a:endParaRPr lang="en-GB" dirty="0">
              <a:solidFill>
                <a:prstClr val="black"/>
              </a:solidFill>
            </a:endParaRPr>
          </a:p>
        </p:txBody>
      </p:sp>
      <p:sp>
        <p:nvSpPr>
          <p:cNvPr id="9" name="TextBox 8"/>
          <p:cNvSpPr txBox="1"/>
          <p:nvPr/>
        </p:nvSpPr>
        <p:spPr>
          <a:xfrm>
            <a:off x="3923928" y="1484785"/>
            <a:ext cx="5112568" cy="461665"/>
          </a:xfrm>
          <a:prstGeom prst="rect">
            <a:avLst/>
          </a:prstGeom>
          <a:noFill/>
        </p:spPr>
        <p:txBody>
          <a:bodyPr wrap="square" rtlCol="0">
            <a:spAutoFit/>
          </a:bodyPr>
          <a:lstStyle/>
          <a:p>
            <a:r>
              <a:rPr lang="en-GB" sz="2400" dirty="0" smtClean="0">
                <a:solidFill>
                  <a:prstClr val="black"/>
                </a:solidFill>
              </a:rPr>
              <a:t>Most labs use more than one method</a:t>
            </a:r>
            <a:endParaRPr lang="en-GB" sz="2400" dirty="0">
              <a:solidFill>
                <a:prstClr val="black"/>
              </a:solidFill>
            </a:endParaRPr>
          </a:p>
        </p:txBody>
      </p:sp>
    </p:spTree>
    <p:extLst>
      <p:ext uri="{BB962C8B-B14F-4D97-AF65-F5344CB8AC3E}">
        <p14:creationId xmlns:p14="http://schemas.microsoft.com/office/powerpoint/2010/main" val="30503142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a:t>
            </a:r>
            <a:r>
              <a:rPr lang="en-GB" sz="2400" dirty="0" smtClean="0"/>
              <a:t>55.   Do you have Service Level Agreements in place with your referring labs?</a:t>
            </a:r>
            <a:endParaRPr lang="en-GB" sz="2400" dirty="0"/>
          </a:p>
        </p:txBody>
      </p:sp>
      <p:sp>
        <p:nvSpPr>
          <p:cNvPr id="3" name="Content Placeholder 2"/>
          <p:cNvSpPr>
            <a:spLocks noGrp="1"/>
          </p:cNvSpPr>
          <p:nvPr>
            <p:ph idx="1"/>
          </p:nvPr>
        </p:nvSpPr>
        <p:spPr/>
        <p:txBody>
          <a:bodyPr/>
          <a:lstStyle/>
          <a:p>
            <a:r>
              <a:rPr lang="en-GB" dirty="0" smtClean="0"/>
              <a:t>Yes – all: 1</a:t>
            </a:r>
          </a:p>
          <a:p>
            <a:r>
              <a:rPr lang="en-GB" dirty="0" smtClean="0"/>
              <a:t>Yes – some : 5</a:t>
            </a:r>
          </a:p>
          <a:p>
            <a:r>
              <a:rPr lang="en-GB" dirty="0" smtClean="0"/>
              <a:t>No: 5</a:t>
            </a:r>
          </a:p>
          <a:p>
            <a:endParaRPr lang="en-GB"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Tree>
    <p:extLst>
      <p:ext uri="{BB962C8B-B14F-4D97-AF65-F5344CB8AC3E}">
        <p14:creationId xmlns:p14="http://schemas.microsoft.com/office/powerpoint/2010/main" val="95667305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512" y="116632"/>
            <a:ext cx="6851104" cy="1143000"/>
          </a:xfrm>
        </p:spPr>
        <p:txBody>
          <a:bodyPr>
            <a:noAutofit/>
          </a:bodyPr>
          <a:lstStyle/>
          <a:p>
            <a:pPr algn="l"/>
            <a:r>
              <a:rPr lang="en-GB" sz="2400" dirty="0" smtClean="0"/>
              <a:t>Q56. Does your lab contact your referring laboratories to inform them of changes to your service in the following situations:</a:t>
            </a:r>
            <a:endParaRPr lang="en-GB" sz="2400" dirty="0"/>
          </a:p>
        </p:txBody>
      </p:sp>
      <p:sp>
        <p:nvSpPr>
          <p:cNvPr id="3" name="Content Placeholder 2"/>
          <p:cNvSpPr>
            <a:spLocks noGrp="1"/>
          </p:cNvSpPr>
          <p:nvPr>
            <p:ph idx="1"/>
          </p:nvPr>
        </p:nvSpPr>
        <p:spPr>
          <a:xfrm>
            <a:off x="160032" y="5157192"/>
            <a:ext cx="8928991" cy="1224136"/>
          </a:xfrm>
        </p:spPr>
        <p:txBody>
          <a:bodyPr>
            <a:noAutofit/>
          </a:bodyPr>
          <a:lstStyle/>
          <a:p>
            <a:pPr marL="0" indent="0">
              <a:buNone/>
            </a:pPr>
            <a:r>
              <a:rPr lang="en-GB" sz="1800" dirty="0" smtClean="0"/>
              <a:t>If yes to any of the above, please give details of how you contact the referring laboratories: </a:t>
            </a:r>
            <a:endParaRPr lang="en-GB" sz="1000" dirty="0" smtClean="0"/>
          </a:p>
          <a:p>
            <a:pPr lvl="1"/>
            <a:r>
              <a:rPr lang="en-GB" sz="1600" dirty="0" smtClean="0"/>
              <a:t>Post/email</a:t>
            </a:r>
          </a:p>
          <a:p>
            <a:pPr lvl="1"/>
            <a:r>
              <a:rPr lang="en-GB" sz="1600" dirty="0" smtClean="0"/>
              <a:t>Automated comments appended to reports, email to a designated contact at a referring laboratory</a:t>
            </a:r>
          </a:p>
          <a:p>
            <a:pPr lvl="1"/>
            <a:r>
              <a:rPr lang="en-GB" sz="1600" dirty="0" smtClean="0"/>
              <a:t>On lab reports</a:t>
            </a:r>
          </a:p>
          <a:p>
            <a:endParaRPr lang="en-GB" sz="10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graphicFrame>
        <p:nvGraphicFramePr>
          <p:cNvPr id="5" name="Chart 4"/>
          <p:cNvGraphicFramePr/>
          <p:nvPr>
            <p:extLst>
              <p:ext uri="{D42A27DB-BD31-4B8C-83A1-F6EECF244321}">
                <p14:modId xmlns:p14="http://schemas.microsoft.com/office/powerpoint/2010/main" val="1006333096"/>
              </p:ext>
            </p:extLst>
          </p:nvPr>
        </p:nvGraphicFramePr>
        <p:xfrm>
          <a:off x="731859" y="1196752"/>
          <a:ext cx="7560840" cy="396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389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Q57. If your lab receives clinically urgent samples, how do you ensure the referring laboratory is aware of the urgency of delivering the specimens?</a:t>
            </a:r>
            <a:endParaRPr lang="en-GB" sz="2400" dirty="0"/>
          </a:p>
        </p:txBody>
      </p:sp>
      <p:sp>
        <p:nvSpPr>
          <p:cNvPr id="4" name="Footer Placeholder 3"/>
          <p:cNvSpPr>
            <a:spLocks noGrp="1"/>
          </p:cNvSpPr>
          <p:nvPr>
            <p:ph type="ftr" sz="quarter" idx="11"/>
          </p:nvPr>
        </p:nvSpPr>
        <p:spPr/>
        <p:txBody>
          <a:bodyPr/>
          <a:lstStyle/>
          <a:p>
            <a:r>
              <a:rPr lang="en-GB" smtClean="0">
                <a:solidFill>
                  <a:prstClr val="black">
                    <a:tint val="75000"/>
                  </a:prstClr>
                </a:solidFill>
              </a:rPr>
              <a:t>THAMES AUDIT GROUP: Audit of Externally Referred Tests</a:t>
            </a:r>
            <a:endParaRPr lang="en-GB">
              <a:solidFill>
                <a:prstClr val="black">
                  <a:tint val="75000"/>
                </a:prstClr>
              </a:solidFill>
            </a:endParaRPr>
          </a:p>
        </p:txBody>
      </p:sp>
      <p:sp>
        <p:nvSpPr>
          <p:cNvPr id="6" name="TextBox 5"/>
          <p:cNvSpPr txBox="1"/>
          <p:nvPr/>
        </p:nvSpPr>
        <p:spPr>
          <a:xfrm>
            <a:off x="1137057" y="1692097"/>
            <a:ext cx="3290927" cy="83099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“Communication with Specimen Reception and then bench for testing”</a:t>
            </a:r>
          </a:p>
        </p:txBody>
      </p:sp>
      <p:sp>
        <p:nvSpPr>
          <p:cNvPr id="7" name="TextBox 6"/>
          <p:cNvSpPr txBox="1"/>
          <p:nvPr/>
        </p:nvSpPr>
        <p:spPr>
          <a:xfrm>
            <a:off x="539552" y="4437112"/>
            <a:ext cx="3290927" cy="132343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“The urgent nature of the test is first called to the duty biochemist who will vet the request and may forward the caller onto a senior scientist in that laboratory to discuss logistics.”</a:t>
            </a:r>
          </a:p>
        </p:txBody>
      </p:sp>
      <p:sp>
        <p:nvSpPr>
          <p:cNvPr id="8" name="TextBox 7"/>
          <p:cNvSpPr txBox="1"/>
          <p:nvPr/>
        </p:nvSpPr>
        <p:spPr>
          <a:xfrm>
            <a:off x="344969" y="2628201"/>
            <a:ext cx="3290927" cy="83099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“Sample requirements are available on the laboratory handbook / website”</a:t>
            </a:r>
          </a:p>
        </p:txBody>
      </p:sp>
      <p:sp>
        <p:nvSpPr>
          <p:cNvPr id="9" name="TextBox 8"/>
          <p:cNvSpPr txBox="1"/>
          <p:nvPr/>
        </p:nvSpPr>
        <p:spPr>
          <a:xfrm>
            <a:off x="1353081" y="3636313"/>
            <a:ext cx="3290927" cy="58477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“Specified on assay information sheet”</a:t>
            </a:r>
          </a:p>
        </p:txBody>
      </p:sp>
      <p:sp>
        <p:nvSpPr>
          <p:cNvPr id="10" name="TextBox 9"/>
          <p:cNvSpPr txBox="1"/>
          <p:nvPr/>
        </p:nvSpPr>
        <p:spPr>
          <a:xfrm>
            <a:off x="5148064" y="1484784"/>
            <a:ext cx="3816425" cy="427809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i="1" dirty="0" smtClean="0">
                <a:solidFill>
                  <a:prstClr val="black"/>
                </a:solidFill>
              </a:rPr>
              <a:t>“Usually we are made aware of urgent investigations of external patients through our clinical teams who have had contact with the local clinical team. They would normally advise on which tests to perform but often do not express how urgent they are. The local team then do not inform their local lab of the urgency of these tests and there is often a delay in sending the samples to us. We endeavour to liaise with the local lab/duty biochemist once we have been informed by our clinicians that we are to expect urgent samples, but this is not always possible.  The duty biochemist will chase up expectant urgent samples from the referring hospital either directly with the lab or through our clinical teams”</a:t>
            </a:r>
          </a:p>
        </p:txBody>
      </p:sp>
    </p:spTree>
    <p:extLst>
      <p:ext uri="{BB962C8B-B14F-4D97-AF65-F5344CB8AC3E}">
        <p14:creationId xmlns:p14="http://schemas.microsoft.com/office/powerpoint/2010/main" val="333529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779096" cy="1143000"/>
          </a:xfrm>
        </p:spPr>
        <p:txBody>
          <a:bodyPr>
            <a:noAutofit/>
          </a:bodyPr>
          <a:lstStyle/>
          <a:p>
            <a:pPr algn="l"/>
            <a:r>
              <a:rPr lang="en-GB" sz="2400" dirty="0"/>
              <a:t>Q2: What are the five most commonly requested externally referred tests in descending order of </a:t>
            </a:r>
            <a:r>
              <a:rPr lang="en-GB" sz="2400" dirty="0" smtClean="0"/>
              <a:t>frequency?</a:t>
            </a:r>
            <a:endParaRPr lang="en-GB" sz="2400"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9" name="Chart 8"/>
          <p:cNvGraphicFramePr>
            <a:graphicFrameLocks noGrp="1"/>
          </p:cNvGraphicFramePr>
          <p:nvPr>
            <p:extLst>
              <p:ext uri="{D42A27DB-BD31-4B8C-83A1-F6EECF244321}">
                <p14:modId xmlns:p14="http://schemas.microsoft.com/office/powerpoint/2010/main" val="402150071"/>
              </p:ext>
            </p:extLst>
          </p:nvPr>
        </p:nvGraphicFramePr>
        <p:xfrm>
          <a:off x="578036" y="1788534"/>
          <a:ext cx="7810387" cy="442433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8140995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536" y="116632"/>
            <a:ext cx="6851104" cy="778098"/>
          </a:xfrm>
        </p:spPr>
        <p:txBody>
          <a:bodyPr>
            <a:noAutofit/>
          </a:bodyPr>
          <a:lstStyle/>
          <a:p>
            <a:pPr algn="l"/>
            <a:r>
              <a:rPr lang="en-GB" sz="3200" smtClean="0"/>
              <a:t>Part 7 - Summary </a:t>
            </a:r>
            <a:r>
              <a:rPr lang="en-GB" sz="3200" dirty="0" smtClean="0"/>
              <a:t>&amp; Points to consider</a:t>
            </a:r>
            <a:endParaRPr lang="en-GB" sz="3200" dirty="0"/>
          </a:p>
        </p:txBody>
      </p:sp>
      <p:sp>
        <p:nvSpPr>
          <p:cNvPr id="3" name="Content Placeholder 2"/>
          <p:cNvSpPr>
            <a:spLocks noGrp="1"/>
          </p:cNvSpPr>
          <p:nvPr>
            <p:ph idx="1"/>
          </p:nvPr>
        </p:nvSpPr>
        <p:spPr>
          <a:xfrm>
            <a:off x="251520" y="764704"/>
            <a:ext cx="8640960" cy="5256584"/>
          </a:xfrm>
        </p:spPr>
        <p:txBody>
          <a:bodyPr>
            <a:noAutofit/>
          </a:bodyPr>
          <a:lstStyle/>
          <a:p>
            <a:r>
              <a:rPr lang="en-GB" sz="2000" dirty="0" smtClean="0"/>
              <a:t>Variable sources of assay information </a:t>
            </a:r>
          </a:p>
          <a:p>
            <a:pPr lvl="1"/>
            <a:r>
              <a:rPr lang="en-GB" sz="1600" dirty="0" smtClean="0"/>
              <a:t>departmental websites/ </a:t>
            </a:r>
            <a:r>
              <a:rPr lang="en-GB" sz="1600" dirty="0" err="1" smtClean="0"/>
              <a:t>Assayfinder</a:t>
            </a:r>
            <a:r>
              <a:rPr lang="en-GB" sz="1600" dirty="0" smtClean="0"/>
              <a:t>/handbook</a:t>
            </a:r>
          </a:p>
          <a:p>
            <a:pPr marL="457200" lvl="1" indent="0">
              <a:buNone/>
            </a:pPr>
            <a:endParaRPr lang="en-GB" sz="1050" dirty="0" smtClean="0"/>
          </a:p>
          <a:p>
            <a:r>
              <a:rPr lang="en-GB" sz="2000" dirty="0" smtClean="0"/>
              <a:t>Variable information available on the clinical utility of tests/guidance on appropriate requesting</a:t>
            </a:r>
          </a:p>
          <a:p>
            <a:pPr lvl="1"/>
            <a:r>
              <a:rPr lang="en-GB" sz="1600" dirty="0" smtClean="0"/>
              <a:t>Only 6/11 labs providing this on their website/handbook</a:t>
            </a:r>
          </a:p>
          <a:p>
            <a:pPr marL="457200" lvl="1" indent="0">
              <a:buNone/>
            </a:pPr>
            <a:endParaRPr lang="en-GB" sz="1050" dirty="0" smtClean="0"/>
          </a:p>
          <a:p>
            <a:r>
              <a:rPr lang="en-GB" sz="2000" dirty="0" smtClean="0"/>
              <a:t>Lack of NHS number on request forms can cause multiple patient registrations in LIMS. Very limited use of NHS Spine. </a:t>
            </a:r>
          </a:p>
          <a:p>
            <a:pPr marL="0" indent="0">
              <a:buNone/>
            </a:pPr>
            <a:endParaRPr lang="en-GB" sz="1000" dirty="0" smtClean="0"/>
          </a:p>
          <a:p>
            <a:r>
              <a:rPr lang="en-GB" sz="2000" dirty="0" smtClean="0"/>
              <a:t>Lack of clinical information on the request form can impact quality of interpretative comments appended to report</a:t>
            </a:r>
          </a:p>
          <a:p>
            <a:endParaRPr lang="en-GB" sz="1050" dirty="0" smtClean="0"/>
          </a:p>
          <a:p>
            <a:r>
              <a:rPr lang="en-GB" sz="2000" dirty="0" smtClean="0"/>
              <a:t>Most popular reporting mechanism is POST! Very little use of e-mail/</a:t>
            </a:r>
            <a:r>
              <a:rPr lang="en-GB" sz="2000" dirty="0" err="1" smtClean="0"/>
              <a:t>NPex</a:t>
            </a:r>
            <a:r>
              <a:rPr lang="en-GB" sz="2000" dirty="0" smtClean="0"/>
              <a:t>/Online reporting</a:t>
            </a:r>
          </a:p>
          <a:p>
            <a:endParaRPr lang="en-GB" sz="1050" dirty="0" smtClean="0"/>
          </a:p>
          <a:p>
            <a:r>
              <a:rPr lang="en-GB" sz="2000" dirty="0" smtClean="0"/>
              <a:t>Very few labs inform service users of changes in lab service (UKAS accreditation, EQA performance, delays)</a:t>
            </a:r>
          </a:p>
          <a:p>
            <a:pPr lvl="1"/>
            <a:r>
              <a:rPr lang="en-GB" sz="1600" dirty="0" smtClean="0"/>
              <a:t>ALL however report changes in method/reference ranges/specimen type)</a:t>
            </a:r>
            <a:endParaRPr lang="en-GB" sz="1600" dirty="0"/>
          </a:p>
        </p:txBody>
      </p:sp>
      <p:sp>
        <p:nvSpPr>
          <p:cNvPr id="4" name="Footer Placeholder 3"/>
          <p:cNvSpPr>
            <a:spLocks noGrp="1"/>
          </p:cNvSpPr>
          <p:nvPr>
            <p:ph type="ftr" sz="quarter" idx="11"/>
          </p:nvPr>
        </p:nvSpPr>
        <p:spPr/>
        <p:txBody>
          <a:bodyPr/>
          <a:lstStyle/>
          <a:p>
            <a:r>
              <a:rPr lang="en-GB" dirty="0" smtClean="0">
                <a:solidFill>
                  <a:prstClr val="black">
                    <a:tint val="75000"/>
                  </a:prstClr>
                </a:solidFill>
              </a:rPr>
              <a:t>THAMES AUDIT GROUP: Audit of Externally Referred Tests</a:t>
            </a:r>
            <a:endParaRPr lang="en-GB" dirty="0">
              <a:solidFill>
                <a:prstClr val="black">
                  <a:tint val="75000"/>
                </a:prstClr>
              </a:solidFill>
            </a:endParaRPr>
          </a:p>
        </p:txBody>
      </p:sp>
    </p:spTree>
    <p:extLst>
      <p:ext uri="{BB962C8B-B14F-4D97-AF65-F5344CB8AC3E}">
        <p14:creationId xmlns:p14="http://schemas.microsoft.com/office/powerpoint/2010/main" val="24658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 calcmode="lin" valueType="num">
                                      <p:cBhvr additive="base">
                                        <p:cTn id="4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smtClean="0"/>
              <a:t>Q3</a:t>
            </a:r>
            <a:r>
              <a:rPr lang="en-GB" sz="2400" dirty="0"/>
              <a:t>: Do you have a written policy for selecting referral laboratories?</a:t>
            </a:r>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graphicFrame>
        <p:nvGraphicFramePr>
          <p:cNvPr id="6" name="Chart 5"/>
          <p:cNvGraphicFramePr>
            <a:graphicFrameLocks noGrp="1"/>
          </p:cNvGraphicFramePr>
          <p:nvPr>
            <p:extLst>
              <p:ext uri="{D42A27DB-BD31-4B8C-83A1-F6EECF244321}">
                <p14:modId xmlns:p14="http://schemas.microsoft.com/office/powerpoint/2010/main" val="915811264"/>
              </p:ext>
            </p:extLst>
          </p:nvPr>
        </p:nvGraphicFramePr>
        <p:xfrm>
          <a:off x="1130793" y="1274154"/>
          <a:ext cx="7109100" cy="4700974"/>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899592" y="1301297"/>
            <a:ext cx="1296144" cy="1200329"/>
          </a:xfrm>
          <a:prstGeom prst="rect">
            <a:avLst/>
          </a:prstGeom>
          <a:noFill/>
        </p:spPr>
        <p:txBody>
          <a:bodyPr wrap="square" rtlCol="0">
            <a:spAutoFit/>
          </a:bodyPr>
          <a:lstStyle/>
          <a:p>
            <a:r>
              <a:rPr lang="en-GB" dirty="0" smtClean="0"/>
              <a:t>1 lab: draft written, awaiting approval</a:t>
            </a:r>
            <a:endParaRPr lang="en-GB" dirty="0"/>
          </a:p>
        </p:txBody>
      </p:sp>
    </p:spTree>
    <p:extLst>
      <p:ext uri="{BB962C8B-B14F-4D97-AF65-F5344CB8AC3E}">
        <p14:creationId xmlns:p14="http://schemas.microsoft.com/office/powerpoint/2010/main" val="3745943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7899" y="44624"/>
            <a:ext cx="1690605" cy="122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8"/>
            <a:ext cx="6851104" cy="1143000"/>
          </a:xfrm>
        </p:spPr>
        <p:txBody>
          <a:bodyPr>
            <a:noAutofit/>
          </a:bodyPr>
          <a:lstStyle/>
          <a:p>
            <a:pPr algn="l"/>
            <a:r>
              <a:rPr lang="en-GB" sz="2400" dirty="0"/>
              <a:t>Q4: Please state the process for adopting a new externally referred test in your </a:t>
            </a:r>
            <a:r>
              <a:rPr lang="en-GB" sz="2400" dirty="0" smtClean="0"/>
              <a:t>laboratory.</a:t>
            </a:r>
            <a:endParaRPr lang="en-GB" sz="2400" dirty="0"/>
          </a:p>
        </p:txBody>
      </p:sp>
      <p:sp>
        <p:nvSpPr>
          <p:cNvPr id="3" name="Content Placeholder 2"/>
          <p:cNvSpPr>
            <a:spLocks noGrp="1"/>
          </p:cNvSpPr>
          <p:nvPr>
            <p:ph idx="1"/>
          </p:nvPr>
        </p:nvSpPr>
        <p:spPr/>
        <p:txBody>
          <a:bodyPr>
            <a:normAutofit fontScale="70000" lnSpcReduction="20000"/>
          </a:bodyPr>
          <a:lstStyle/>
          <a:p>
            <a:r>
              <a:rPr lang="en-GB" dirty="0" smtClean="0"/>
              <a:t>3 labs submitted protocols.</a:t>
            </a:r>
          </a:p>
          <a:p>
            <a:r>
              <a:rPr lang="en-GB" dirty="0" smtClean="0"/>
              <a:t>Main themes in responses:</a:t>
            </a:r>
          </a:p>
          <a:p>
            <a:pPr lvl="1"/>
            <a:r>
              <a:rPr lang="en-GB" dirty="0"/>
              <a:t>UKAS accreditation checked and </a:t>
            </a:r>
            <a:r>
              <a:rPr lang="en-GB" dirty="0" smtClean="0"/>
              <a:t>confirmed (4 labs)</a:t>
            </a:r>
            <a:endParaRPr lang="en-GB" dirty="0"/>
          </a:p>
          <a:p>
            <a:pPr lvl="1"/>
            <a:r>
              <a:rPr lang="en-GB" dirty="0"/>
              <a:t>Cost (including transportation</a:t>
            </a:r>
            <a:r>
              <a:rPr lang="en-GB" dirty="0" smtClean="0"/>
              <a:t>) (4 labs)</a:t>
            </a:r>
            <a:endParaRPr lang="en-GB" dirty="0"/>
          </a:p>
          <a:p>
            <a:pPr lvl="1"/>
            <a:r>
              <a:rPr lang="en-GB" dirty="0"/>
              <a:t>Change control document </a:t>
            </a:r>
            <a:r>
              <a:rPr lang="en-GB" dirty="0" smtClean="0"/>
              <a:t>completed (4 labs)</a:t>
            </a:r>
            <a:endParaRPr lang="en-GB" dirty="0"/>
          </a:p>
          <a:p>
            <a:pPr lvl="1"/>
            <a:r>
              <a:rPr lang="en-GB" dirty="0"/>
              <a:t>Competency/quality </a:t>
            </a:r>
            <a:r>
              <a:rPr lang="en-GB" dirty="0" smtClean="0"/>
              <a:t>performance (3 labs)</a:t>
            </a:r>
            <a:endParaRPr lang="en-GB" dirty="0"/>
          </a:p>
          <a:p>
            <a:pPr lvl="1"/>
            <a:r>
              <a:rPr lang="en-GB" dirty="0"/>
              <a:t>EQA participation and </a:t>
            </a:r>
            <a:r>
              <a:rPr lang="en-GB" dirty="0" smtClean="0"/>
              <a:t>performance (3 labs)</a:t>
            </a:r>
            <a:endParaRPr lang="en-GB" dirty="0"/>
          </a:p>
          <a:p>
            <a:pPr lvl="1"/>
            <a:r>
              <a:rPr lang="en-GB" dirty="0"/>
              <a:t>Turnaround </a:t>
            </a:r>
            <a:r>
              <a:rPr lang="en-GB" dirty="0" smtClean="0"/>
              <a:t>Time (3 labs)</a:t>
            </a:r>
            <a:endParaRPr lang="en-GB" dirty="0"/>
          </a:p>
          <a:p>
            <a:pPr lvl="1"/>
            <a:r>
              <a:rPr lang="en-GB" dirty="0"/>
              <a:t>Method of </a:t>
            </a:r>
            <a:r>
              <a:rPr lang="en-GB" dirty="0" smtClean="0"/>
              <a:t>testing (3 labs)</a:t>
            </a:r>
            <a:endParaRPr lang="en-GB" dirty="0"/>
          </a:p>
          <a:p>
            <a:pPr lvl="1"/>
            <a:r>
              <a:rPr lang="en-GB" dirty="0" smtClean="0"/>
              <a:t>Decision signed </a:t>
            </a:r>
            <a:r>
              <a:rPr lang="en-GB" dirty="0"/>
              <a:t>off by management </a:t>
            </a:r>
            <a:r>
              <a:rPr lang="en-GB" dirty="0" smtClean="0"/>
              <a:t>team (3 labs)</a:t>
            </a:r>
            <a:endParaRPr lang="en-GB" dirty="0"/>
          </a:p>
          <a:p>
            <a:pPr lvl="1"/>
            <a:r>
              <a:rPr lang="en-GB" dirty="0"/>
              <a:t>Meeting ISO 15189 </a:t>
            </a:r>
            <a:r>
              <a:rPr lang="en-GB" dirty="0" smtClean="0"/>
              <a:t>requirements (2 labs) </a:t>
            </a:r>
            <a:endParaRPr lang="en-GB" dirty="0"/>
          </a:p>
          <a:p>
            <a:pPr lvl="1"/>
            <a:r>
              <a:rPr lang="en-GB" dirty="0"/>
              <a:t>Decision made in conjunction with </a:t>
            </a:r>
            <a:r>
              <a:rPr lang="en-GB" dirty="0" smtClean="0"/>
              <a:t>users (2 labs)</a:t>
            </a:r>
            <a:endParaRPr lang="en-GB" dirty="0"/>
          </a:p>
          <a:p>
            <a:pPr lvl="1"/>
            <a:r>
              <a:rPr lang="en-GB" dirty="0"/>
              <a:t>Clinical advice and </a:t>
            </a:r>
            <a:r>
              <a:rPr lang="en-GB" dirty="0" smtClean="0"/>
              <a:t>interpretation (2 labs)</a:t>
            </a:r>
            <a:endParaRPr lang="en-GB" dirty="0"/>
          </a:p>
          <a:p>
            <a:pPr lvl="1"/>
            <a:r>
              <a:rPr lang="en-GB" dirty="0"/>
              <a:t>No documented/formal process to </a:t>
            </a:r>
            <a:r>
              <a:rPr lang="en-GB" dirty="0" smtClean="0"/>
              <a:t>follow (2 labs)</a:t>
            </a:r>
            <a:endParaRPr lang="en-GB" dirty="0"/>
          </a:p>
        </p:txBody>
      </p:sp>
      <p:sp>
        <p:nvSpPr>
          <p:cNvPr id="4" name="Footer Placeholder 3"/>
          <p:cNvSpPr>
            <a:spLocks noGrp="1"/>
          </p:cNvSpPr>
          <p:nvPr>
            <p:ph type="ftr" sz="quarter" idx="11"/>
          </p:nvPr>
        </p:nvSpPr>
        <p:spPr/>
        <p:txBody>
          <a:bodyPr/>
          <a:lstStyle/>
          <a:p>
            <a:r>
              <a:rPr lang="en-GB" smtClean="0"/>
              <a:t>THAMES AUDIT GROUP: Audit of Externally Referred Tests</a:t>
            </a:r>
            <a:endParaRPr lang="en-GB"/>
          </a:p>
        </p:txBody>
      </p:sp>
    </p:spTree>
    <p:extLst>
      <p:ext uri="{BB962C8B-B14F-4D97-AF65-F5344CB8AC3E}">
        <p14:creationId xmlns:p14="http://schemas.microsoft.com/office/powerpoint/2010/main" val="3952063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578</TotalTime>
  <Words>4838</Words>
  <Application>Microsoft Office PowerPoint</Application>
  <PresentationFormat>On-screen Show (4:3)</PresentationFormat>
  <Paragraphs>664</Paragraphs>
  <Slides>70</Slides>
  <Notes>62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2" baseType="lpstr">
      <vt:lpstr>Office Theme</vt:lpstr>
      <vt:lpstr>Worksheet</vt:lpstr>
      <vt:lpstr>Audit of Externally Referred Tests  September 2019</vt:lpstr>
      <vt:lpstr>Part 1: About your laboratory</vt:lpstr>
      <vt:lpstr>Part 1: About your laboratory</vt:lpstr>
      <vt:lpstr>Part 3</vt:lpstr>
      <vt:lpstr>Q1: How many different tests in total does your laboratory have in its test directory that are sent away to other laboratories?</vt:lpstr>
      <vt:lpstr>Q2: What are the five most commonly requested externally referred tests in descending order of frequency?</vt:lpstr>
      <vt:lpstr>Q2: What are the five most commonly requested externally referred tests in descending order of frequency?</vt:lpstr>
      <vt:lpstr>Q3: Do you have a written policy for selecting referral laboratories?</vt:lpstr>
      <vt:lpstr>Q4: Please state the process for adopting a new externally referred test in your laboratory.</vt:lpstr>
      <vt:lpstr>Q5: How do you find potential referral labs for a new externally referred test?</vt:lpstr>
      <vt:lpstr>Q6: Do you send samples to any external lab for an assay that is not UKAS-accredited?</vt:lpstr>
      <vt:lpstr>Q7: If you send samples to a non-UKAS-accredited lab for an assay and there is an alternative accredited lab for the assay available, do you formally ratify/justify that decision?</vt:lpstr>
      <vt:lpstr>Q7: If you send samples to a non-UKAS-accrediated lab for an assay and there is an alternative accredited lab for the assay available, do you formally ratify/justify that decision?</vt:lpstr>
      <vt:lpstr>Q8: How often does your laboratory review your repertoire of externally referred tests and your choice of external laboratories.</vt:lpstr>
      <vt:lpstr>Q9: If you had more than one option for an external laboratory to perform a test which is requested regularly, how would you rank the following criteria in importance for helping you decide which lab to use? </vt:lpstr>
      <vt:lpstr>PowerPoint Presentation</vt:lpstr>
      <vt:lpstr>Part 4</vt:lpstr>
      <vt:lpstr>Q10: Please indicate in which area of your laboratory externally referred tests are handled.</vt:lpstr>
      <vt:lpstr>Q11: From which disciplines does your externally referred section handle samples?</vt:lpstr>
      <vt:lpstr>Q11: From which disciplines does your externally referred section handle samples?</vt:lpstr>
      <vt:lpstr>Q12: If your lab is part of a network, is your externally referred section consolidated onto one site?</vt:lpstr>
      <vt:lpstr>Q13: Do you send externally referred samples away in batches?</vt:lpstr>
      <vt:lpstr>Q14: What forms of transport do you use for externally referred samples?</vt:lpstr>
      <vt:lpstr>Q15: How does your laboratory send samples that must remain frozen?</vt:lpstr>
      <vt:lpstr>Q16: How often does your laboratory send routine frozen samples to external labs?</vt:lpstr>
      <vt:lpstr>Q17: What packaging do you use to send frozen samples to external labs?</vt:lpstr>
      <vt:lpstr>Q17: What packaging do you use to send unfrozen samples to external labs?</vt:lpstr>
      <vt:lpstr>Q18: Please indicate which staff groups are responsible for each aspect of the service</vt:lpstr>
      <vt:lpstr>Q19: Approx how many samples does your lab send away each working day?</vt:lpstr>
      <vt:lpstr>Q20: How many members of staff (W.T.E) work in your externally referred section?</vt:lpstr>
      <vt:lpstr>Q21: Please state the routine working days/hours of your externally referred section.</vt:lpstr>
      <vt:lpstr>Q22: Do you arrange out-of-hours transport for any externally referred tests?</vt:lpstr>
      <vt:lpstr>Q23: Do you include a patient's NHS number on your request forms when referring samples to external laboratories?</vt:lpstr>
      <vt:lpstr>Q24: Any other pertinent information about your externally referred section? </vt:lpstr>
      <vt:lpstr>Part 5 – Reporting Results of Referral Tests</vt:lpstr>
      <vt:lpstr>Q25.  How does your laboratory receive result of externally referred tests?  </vt:lpstr>
      <vt:lpstr>Q26. Does your lab currently use NPEX or plan to use it in the future?</vt:lpstr>
      <vt:lpstr>Q27/28. Users of NPEX approx. what proportion of results are received via NPEX and what has been your experience?</vt:lpstr>
      <vt:lpstr>Q29. If results are manually transcribed into your LIMS do you perform a transcription check?</vt:lpstr>
      <vt:lpstr>Q30. Are any results not entered into the LIMS?</vt:lpstr>
      <vt:lpstr>Q31. When reporting externally referred test results do you:</vt:lpstr>
      <vt:lpstr>Q31. Continued</vt:lpstr>
      <vt:lpstr>Q33. How often are outstanding results chased up?</vt:lpstr>
      <vt:lpstr>Part 6 – Management of Referral Tests</vt:lpstr>
      <vt:lpstr>Q34/ 35. Do you have SLAs in place with your referral labs? If so who is responsible for drawing them up? </vt:lpstr>
      <vt:lpstr>Q36. Which aspects of a referral laboratory do you monitor. </vt:lpstr>
      <vt:lpstr>Q37.  If you monitor turn around times, what action is taken when they are breached and is there a written policy for this?</vt:lpstr>
      <vt:lpstr>Q38. How often does your lab check the following:</vt:lpstr>
      <vt:lpstr>Q39. How does your laboratory obtain information about accreditation status, EQA performance and sample requirements?</vt:lpstr>
      <vt:lpstr>Q40. Do you make information about externally referred tests available to users?</vt:lpstr>
      <vt:lpstr>Q41/42. Do you vet any requests for externally referred tests? Which criteria are used?</vt:lpstr>
      <vt:lpstr>Q44. Which tests do you most commonly reject requests for?</vt:lpstr>
      <vt:lpstr>Q43. Do you have any IT processes in place to assist with the vetting of externally referred tests?</vt:lpstr>
      <vt:lpstr>Part 7 – Referral laboratories only</vt:lpstr>
      <vt:lpstr>PowerPoint Presentation</vt:lpstr>
      <vt:lpstr>Q45. How many specialist tests do you offer to other laboratories? Please give details of the tests/groups of tests offered.</vt:lpstr>
      <vt:lpstr>Q46. How do you provide information to potential referring labs regarding your repertoire of specialist tests and sample requirements? (tick all that apply)</vt:lpstr>
      <vt:lpstr>Q47. Do you provide information to referring labs about the appropriate use of your specialist test(s)?</vt:lpstr>
      <vt:lpstr>Q48. How many forms of matching ID are required for accepting samples at your referral laboratory?  Please state which points of ID are mandatory for accepting a sample.</vt:lpstr>
      <vt:lpstr>Q49. Do you input the patient’s NHS number into your pathology system when registering receipt of an externally referred specimen?</vt:lpstr>
      <vt:lpstr>Q50. Do you use the NHS spine when registering external patient specimens into your laboratory system?</vt:lpstr>
      <vt:lpstr>Q51. How do you avoid multiple registrations of external patients in your laboratory system?  (e.g. slight name changes/differences in the spelling).</vt:lpstr>
      <vt:lpstr>Q52. Do you vet any requests from referring labs for appropriateness of the request?</vt:lpstr>
      <vt:lpstr>Q53. If a referring laboratory does not provide clinical information, does this have an impact on the quality of your analytical report, e.g. whether or not interpretative comments are added?</vt:lpstr>
      <vt:lpstr>PowerPoint Presentation</vt:lpstr>
      <vt:lpstr>Q54.   How does your laboratory report results to referring laboratories? Please tick all that apply. </vt:lpstr>
      <vt:lpstr>Q55.   Do you have Service Level Agreements in place with your referring labs?</vt:lpstr>
      <vt:lpstr>Q56. Does your lab contact your referring laboratories to inform them of changes to your service in the following situations:</vt:lpstr>
      <vt:lpstr>Q57. If your lab receives clinically urgent samples, how do you ensure the referring laboratory is aware of the urgency of delivering the specimens?</vt:lpstr>
      <vt:lpstr>Part 7 - Summary &amp; Points to consider</vt:lpstr>
    </vt:vector>
  </TitlesOfParts>
  <Company>Great Ormond Street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7 – Referral laboratories only</dc:title>
  <dc:creator>Nikola Costa</dc:creator>
  <cp:lastModifiedBy>Vaclav Stemberk</cp:lastModifiedBy>
  <cp:revision>64</cp:revision>
  <dcterms:created xsi:type="dcterms:W3CDTF">2019-10-30T14:00:27Z</dcterms:created>
  <dcterms:modified xsi:type="dcterms:W3CDTF">2020-01-19T17:14:03Z</dcterms:modified>
</cp:coreProperties>
</file>